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6" r:id="rId3"/>
    <p:sldId id="257" r:id="rId5"/>
    <p:sldId id="471" r:id="rId6"/>
    <p:sldId id="483" r:id="rId7"/>
    <p:sldId id="484" r:id="rId8"/>
    <p:sldId id="472" r:id="rId9"/>
    <p:sldId id="514" r:id="rId10"/>
    <p:sldId id="485" r:id="rId11"/>
    <p:sldId id="515" r:id="rId12"/>
    <p:sldId id="475" r:id="rId13"/>
    <p:sldId id="476" r:id="rId14"/>
    <p:sldId id="478" r:id="rId15"/>
    <p:sldId id="517" r:id="rId16"/>
    <p:sldId id="299" r:id="rId17"/>
    <p:sldId id="259" r:id="rId18"/>
    <p:sldId id="263" r:id="rId19"/>
    <p:sldId id="268" r:id="rId20"/>
    <p:sldId id="269" r:id="rId21"/>
    <p:sldId id="371" r:id="rId22"/>
    <p:sldId id="372" r:id="rId23"/>
    <p:sldId id="373" r:id="rId24"/>
    <p:sldId id="403" r:id="rId25"/>
    <p:sldId id="264" r:id="rId26"/>
    <p:sldId id="265" r:id="rId27"/>
    <p:sldId id="266" r:id="rId28"/>
    <p:sldId id="267" r:id="rId29"/>
    <p:sldId id="287" r:id="rId30"/>
    <p:sldId id="289" r:id="rId31"/>
    <p:sldId id="294" r:id="rId32"/>
    <p:sldId id="456" r:id="rId33"/>
    <p:sldId id="400" r:id="rId34"/>
  </p:sldIdLst>
  <p:sldSz cx="12192000" cy="6858000"/>
  <p:notesSz cx="6858000" cy="9144000"/>
  <p:custDataLst>
    <p:tags r:id="rId3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8" Type="http://schemas.openxmlformats.org/officeDocument/2006/relationships/tags" Target="tags/tag1.xml"/><Relationship Id="rId37" Type="http://schemas.openxmlformats.org/officeDocument/2006/relationships/tableStyles" Target="tableStyles.xml"/><Relationship Id="rId36" Type="http://schemas.openxmlformats.org/officeDocument/2006/relationships/viewProps" Target="viewProps.xml"/><Relationship Id="rId35" Type="http://schemas.openxmlformats.org/officeDocument/2006/relationships/presProps" Target="presProps.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en-US" altLang="zh-CN"/>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en-US" altLang="zh-CN"/>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pPr marL="0" algn="l">
              <a:lnSpc>
                <a:spcPct val="150000"/>
              </a:lnSpc>
              <a:buClrTx/>
              <a:buSzTx/>
            </a:pPr>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pPr marL="0" indent="0" algn="l">
              <a:lnSpc>
                <a:spcPct val="150000"/>
              </a:lnSpc>
              <a:buClrTx/>
              <a:buSzTx/>
              <a:buFont typeface="+mj-ea"/>
              <a:buNone/>
            </a:pPr>
            <a:endParaRPr lang="zh-CN" altLang="en-US"/>
          </a:p>
          <a:p>
            <a:pPr indent="0" algn="l">
              <a:lnSpc>
                <a:spcPct val="120000"/>
              </a:lnSpc>
              <a:spcBef>
                <a:spcPts val="1000"/>
              </a:spcBef>
              <a:spcAft>
                <a:spcPts val="0"/>
              </a:spcAft>
              <a:buClrTx/>
              <a:buSzTx/>
              <a:buFont typeface="Arial" panose="020B0604020202020204" pitchFamily="34" charset="0"/>
              <a:buNone/>
            </a:pPr>
            <a:r>
              <a:rPr lang="en-US" altLang="zh-CN">
                <a:solidFill>
                  <a:srgbClr val="FF0000"/>
                </a:solidFill>
                <a:latin typeface="Arial" panose="020B0604020202020204" pitchFamily="34" charset="0"/>
                <a:ea typeface="+mj-ea"/>
                <a:cs typeface="Arial" panose="020B0604020202020204" pitchFamily="34" charset="0"/>
                <a:sym typeface="+mn-ea"/>
              </a:rPr>
              <a:t>But,</a:t>
            </a:r>
            <a:endParaRPr lang="en-US" altLang="zh-CN">
              <a:solidFill>
                <a:srgbClr val="FF0000"/>
              </a:solidFill>
              <a:latin typeface="Arial" panose="020B0604020202020204" pitchFamily="34" charset="0"/>
              <a:ea typeface="+mj-ea"/>
              <a:cs typeface="Arial" panose="020B0604020202020204" pitchFamily="34" charset="0"/>
              <a:sym typeface="+mn-ea"/>
            </a:endParaRPr>
          </a:p>
          <a:p>
            <a:pPr marL="285750" indent="-285750" algn="l">
              <a:lnSpc>
                <a:spcPct val="120000"/>
              </a:lnSpc>
              <a:spcBef>
                <a:spcPts val="1000"/>
              </a:spcBef>
              <a:spcAft>
                <a:spcPts val="0"/>
              </a:spcAft>
              <a:buClrTx/>
              <a:buSzTx/>
              <a:buFont typeface="Arial" panose="020B0604020202020204" pitchFamily="34" charset="0"/>
              <a:buChar char="•"/>
            </a:pPr>
            <a:r>
              <a:rPr lang="en-US" altLang="zh-CN">
                <a:latin typeface="Arial" panose="020B0604020202020204" pitchFamily="34" charset="0"/>
                <a:ea typeface="+mj-ea"/>
                <a:cs typeface="Arial" panose="020B0604020202020204" pitchFamily="34" charset="0"/>
                <a:sym typeface="+mn-ea"/>
              </a:rPr>
              <a:t>A few dental services (such as tooth extraction, but not cleaning) and optometry services are covered, but most are paid out-of-pocket. </a:t>
            </a:r>
            <a:r>
              <a:rPr lang="en-US" altLang="zh-CN">
                <a:solidFill>
                  <a:srgbClr val="FF0000"/>
                </a:solidFill>
                <a:latin typeface="Arial" panose="020B0604020202020204" pitchFamily="34" charset="0"/>
                <a:ea typeface="+mj-ea"/>
                <a:cs typeface="Arial" panose="020B0604020202020204" pitchFamily="34" charset="0"/>
                <a:sym typeface="+mn-ea"/>
              </a:rPr>
              <a:t>Home care and hospice care</a:t>
            </a:r>
            <a:r>
              <a:rPr lang="en-US" altLang="zh-CN">
                <a:latin typeface="Arial" panose="020B0604020202020204" pitchFamily="34" charset="0"/>
                <a:ea typeface="+mj-ea"/>
                <a:cs typeface="Arial" panose="020B0604020202020204" pitchFamily="34" charset="0"/>
                <a:sym typeface="+mn-ea"/>
              </a:rPr>
              <a:t> are often not included either. Durable medical equipment, such as wheelchairs and hearing aids, is often </a:t>
            </a:r>
            <a:r>
              <a:rPr lang="en-US" altLang="zh-CN">
                <a:solidFill>
                  <a:srgbClr val="FF0000"/>
                </a:solidFill>
                <a:latin typeface="Arial" panose="020B0604020202020204" pitchFamily="34" charset="0"/>
                <a:ea typeface="+mj-ea"/>
                <a:cs typeface="Arial" panose="020B0604020202020204" pitchFamily="34" charset="0"/>
                <a:sym typeface="+mn-ea"/>
              </a:rPr>
              <a:t>not covered</a:t>
            </a:r>
            <a:r>
              <a:rPr lang="en-US" altLang="zh-CN">
                <a:latin typeface="Arial" panose="020B0604020202020204" pitchFamily="34" charset="0"/>
                <a:ea typeface="+mj-ea"/>
                <a:cs typeface="Arial" panose="020B0604020202020204" pitchFamily="34" charset="0"/>
                <a:sym typeface="+mn-ea"/>
              </a:rPr>
              <a:t>.</a:t>
            </a:r>
            <a:endParaRPr lang="en-US" altLang="zh-CN">
              <a:latin typeface="Arial" panose="020B0604020202020204" pitchFamily="34" charset="0"/>
              <a:ea typeface="+mj-ea"/>
              <a:cs typeface="Arial" panose="020B0604020202020204" pitchFamily="34" charset="0"/>
              <a:sym typeface="+mn-ea"/>
            </a:endParaRPr>
          </a:p>
          <a:p>
            <a:pPr marL="285750" indent="-285750" algn="l">
              <a:lnSpc>
                <a:spcPct val="120000"/>
              </a:lnSpc>
              <a:spcBef>
                <a:spcPts val="1000"/>
              </a:spcBef>
              <a:spcAft>
                <a:spcPts val="0"/>
              </a:spcAft>
              <a:buClrTx/>
              <a:buSzTx/>
              <a:buFont typeface="Arial" panose="020B0604020202020204" pitchFamily="34" charset="0"/>
              <a:buChar char="•"/>
            </a:pPr>
            <a:r>
              <a:rPr lang="en-US" altLang="zh-CN">
                <a:solidFill>
                  <a:srgbClr val="FF0000"/>
                </a:solidFill>
                <a:latin typeface="Arial" panose="020B0604020202020204" pitchFamily="34" charset="0"/>
                <a:ea typeface="+mj-ea"/>
                <a:cs typeface="Arial" panose="020B0604020202020204" pitchFamily="34" charset="0"/>
                <a:sym typeface="+mn-ea"/>
              </a:rPr>
              <a:t>Preventive services</a:t>
            </a:r>
            <a:r>
              <a:rPr lang="en-US" altLang="zh-CN">
                <a:latin typeface="Arial" panose="020B0604020202020204" pitchFamily="34" charset="0"/>
                <a:ea typeface="+mj-ea"/>
                <a:cs typeface="Arial" panose="020B0604020202020204" pitchFamily="34" charset="0"/>
                <a:sym typeface="+mn-ea"/>
              </a:rPr>
              <a:t>, such as immunization and disease screening, are included in a separate public-health benefit package funded by the central and local governments; every resident is entitled to these </a:t>
            </a:r>
            <a:r>
              <a:rPr lang="en-US" altLang="zh-CN">
                <a:solidFill>
                  <a:srgbClr val="FF0000"/>
                </a:solidFill>
                <a:latin typeface="Arial" panose="020B0604020202020204" pitchFamily="34" charset="0"/>
                <a:ea typeface="+mj-ea"/>
                <a:cs typeface="Arial" panose="020B0604020202020204" pitchFamily="34" charset="0"/>
                <a:sym typeface="+mn-ea"/>
              </a:rPr>
              <a:t>without copayments or deductible</a:t>
            </a:r>
            <a:r>
              <a:rPr lang="en-US" altLang="zh-CN">
                <a:latin typeface="Arial" panose="020B0604020202020204" pitchFamily="34" charset="0"/>
                <a:ea typeface="+mj-ea"/>
                <a:cs typeface="Arial" panose="020B0604020202020204" pitchFamily="34" charset="0"/>
                <a:sym typeface="+mn-ea"/>
              </a:rPr>
              <a:t>s. Coverage is person-specific; there are no family or household benefit arrangements.</a:t>
            </a:r>
            <a:endParaRPr lang="en-US" altLang="zh-CN">
              <a:latin typeface="Arial" panose="020B0604020202020204" pitchFamily="34" charset="0"/>
              <a:ea typeface="+mj-ea"/>
              <a:cs typeface="Arial" panose="020B0604020202020204" pitchFamily="34" charset="0"/>
              <a:sym typeface="+mn-ea"/>
            </a:endParaRPr>
          </a:p>
          <a:p>
            <a:pPr marL="285750" indent="-285750" algn="l">
              <a:lnSpc>
                <a:spcPct val="120000"/>
              </a:lnSpc>
              <a:spcBef>
                <a:spcPts val="1000"/>
              </a:spcBef>
              <a:spcAft>
                <a:spcPts val="0"/>
              </a:spcAft>
              <a:buClrTx/>
              <a:buSzTx/>
              <a:buFont typeface="Arial" panose="020B0604020202020204" pitchFamily="34" charset="0"/>
              <a:buChar char="•"/>
            </a:pPr>
            <a:r>
              <a:rPr lang="en-US" altLang="zh-CN">
                <a:solidFill>
                  <a:srgbClr val="FF0000"/>
                </a:solidFill>
                <a:latin typeface="Arial" panose="020B0604020202020204" pitchFamily="34" charset="0"/>
                <a:ea typeface="+mj-ea"/>
                <a:cs typeface="Arial" panose="020B0604020202020204" pitchFamily="34" charset="0"/>
                <a:sym typeface="+mn-ea"/>
              </a:rPr>
              <a:t>Maternity care</a:t>
            </a:r>
            <a:r>
              <a:rPr lang="en-US" altLang="zh-CN">
                <a:latin typeface="Arial" panose="020B0604020202020204" pitchFamily="34" charset="0"/>
                <a:ea typeface="+mj-ea"/>
                <a:cs typeface="Arial" panose="020B0604020202020204" pitchFamily="34" charset="0"/>
                <a:sym typeface="+mn-ea"/>
              </a:rPr>
              <a:t> is also covered by a separate insurance program; it is currently being merged into the basic medical insurance plan.</a:t>
            </a:r>
            <a:endParaRPr lang="zh-CN" altLang="en-US"/>
          </a:p>
          <a:p>
            <a:pPr marL="0" indent="0" algn="l">
              <a:lnSpc>
                <a:spcPct val="150000"/>
              </a:lnSpc>
              <a:buClrTx/>
              <a:buSzTx/>
              <a:buFont typeface="+mj-ea"/>
              <a:buNone/>
            </a:pPr>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en-US" altLang="zh-CN">
                <a:latin typeface="Arial" panose="020B0604020202020204" pitchFamily="34" charset="0"/>
                <a:ea typeface="+mj-ea"/>
                <a:cs typeface="Arial" panose="020B0604020202020204" pitchFamily="34" charset="0"/>
                <a:sym typeface="+mn-ea"/>
              </a:rPr>
              <a:t>Among the medical expenses covered by the basic medical insurance, the part of the expenses above the starting payment standard and below the maximum payment limit of the social medical pooling fund shall be paid by the social medical pooling fund in a unified proportion.</a:t>
            </a:r>
            <a:endParaRPr lang="en-US" altLang="zh-CN">
              <a:latin typeface="Arial" panose="020B0604020202020204" pitchFamily="34" charset="0"/>
              <a:ea typeface="+mj-ea"/>
              <a:cs typeface="Arial" panose="020B0604020202020204" pitchFamily="34" charset="0"/>
            </a:endParaRPr>
          </a:p>
          <a:p>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en-US" altLang="zh-CN"/>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t> </a:t>
            </a:r>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pPr marL="0" algn="l">
              <a:lnSpc>
                <a:spcPct val="150000"/>
              </a:lnSpc>
              <a:buClrTx/>
              <a:buSzTx/>
              <a:buFont typeface="+mj-ea"/>
              <a:buNone/>
            </a:pPr>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en-US" altLang="zh-CN"/>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a:p>
            <a:endParaRPr lang="zh-CN" altLang="en-US"/>
          </a:p>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a:p>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en-US" altLang="zh-CN">
                <a:latin typeface="Arial" panose="020B0604020202020204" pitchFamily="34" charset="0"/>
                <a:cs typeface="Arial" panose="020B0604020202020204" pitchFamily="34" charset="0"/>
                <a:sym typeface="+mn-ea"/>
              </a:rPr>
              <a:t>Due to national medical policy, the number of hospital beds is being reduced and the length of hospitalization is being shortened, increasing the importance of recuperating at home after discharge.  As a service to respond to such situations, there is a growing need for home-visit nursing, in which nurses visit patients' homes to provide nursing care.  In home-visit nursing, based on the home-visit nursing instructions prepared by the attending physician, health status checks, recuperation guidance, medical treatment, and physical nursing are performed.  Users range in age from infants to the elderly.  There are a wide variety of medical departments, including internal medicine, psychiatry, neurology, and orthopedics.  Most of the places where nurses engaged in home-visit nursing work are home-visit nursing stations.  The number of home-visit nursing stations has increased rapidly since the fiscal 2012 revisions to medical and long-term care fees, and will reach approximately 13,000 in 2021.  As of 2019, the number of nurses working at home-visit nursing stations has increased to approximately 55,000.  It is estimated that the government will need 120,000 home-visit nurses by 2025 in order to promote the construction of a "comprehensive community care system" that allows people to receive medical care and nursing care in familiar areas.</a:t>
            </a:r>
            <a:endParaRPr lang="en-US" altLang="zh-CN">
              <a:latin typeface="Arial" panose="020B0604020202020204" pitchFamily="34" charset="0"/>
              <a:cs typeface="Arial" panose="020B0604020202020204" pitchFamily="34" charset="0"/>
            </a:endParaRPr>
          </a:p>
          <a:p>
            <a:r>
              <a:rPr lang="en-US" altLang="zh-CN">
                <a:latin typeface="Arial" panose="020B0604020202020204" pitchFamily="34" charset="0"/>
                <a:cs typeface="Arial" panose="020B0604020202020204" pitchFamily="34" charset="0"/>
                <a:sym typeface="+mn-ea"/>
              </a:rPr>
              <a:t>As the number of elderly people increases, the demand for long-term care insurance facilities is increasing, and the role of nurses working there is becoming more and more important. According to the 2020 survey of long-term care service facilities, long-term care insurance facilities include 8,306 long-term care welfare facilities, 4,304 long-term health care facilities, 556 long-term care medical facilities (to be abolished in 2023), and 536 long-term care medical facilities. there is. A caregiver's main job is to support the overall life of residents in nursing homes, but nurses perform health management and medical care, such as checking the vitals of residents. In the case of nursing homes where doctors are not always present, nurses provide first aid in the event of a sudden change in a resident's condition, and take on the role of handing over the care to ambulance crews and doctors. Recently, it has also played a role in infection control to prevent the occurrence of new coronavirus infection clusters (groups of infected people) at nursing homes. As of 2019, there were 27,000 nurses working at health care facilities for the elderly, 26,000 at welfare facilities for the elderly, and 19,500 at social welfare facilities, and demand is increasing.</a:t>
            </a:r>
            <a:endParaRPr lang="en-US" altLang="zh-CN">
              <a:latin typeface="Arial" panose="020B0604020202020204" pitchFamily="34" charset="0"/>
              <a:cs typeface="Arial" panose="020B0604020202020204" pitchFamily="34" charset="0"/>
              <a:sym typeface="+mn-ea"/>
            </a:endParaRPr>
          </a:p>
          <a:p>
            <a:pPr algn="l">
              <a:lnSpc>
                <a:spcPct val="150000"/>
              </a:lnSpc>
              <a:buClrTx/>
              <a:buSzTx/>
            </a:pPr>
            <a:r>
              <a:rPr lang="en-US" altLang="zh-CN">
                <a:latin typeface="Arial" panose="020B0604020202020204" pitchFamily="34" charset="0"/>
                <a:cs typeface="Arial" panose="020B0604020202020204" pitchFamily="34" charset="0"/>
                <a:sym typeface="+mn-ea"/>
              </a:rPr>
              <a:t>Human resources with advanced specialized knowledge are required</a:t>
            </a:r>
            <a:endParaRPr lang="en-US" altLang="zh-CN">
              <a:latin typeface="Arial" panose="020B0604020202020204" pitchFamily="34" charset="0"/>
              <a:cs typeface="Arial" panose="020B0604020202020204" pitchFamily="34" charset="0"/>
            </a:endParaRPr>
          </a:p>
          <a:p>
            <a:pPr algn="l">
              <a:lnSpc>
                <a:spcPct val="150000"/>
              </a:lnSpc>
              <a:buClrTx/>
              <a:buSzTx/>
            </a:pPr>
            <a:r>
              <a:rPr lang="en-US" altLang="zh-CN">
                <a:latin typeface="Arial" panose="020B0604020202020204" pitchFamily="34" charset="0"/>
                <a:cs typeface="Arial" panose="020B0604020202020204" pitchFamily="34" charset="0"/>
                <a:sym typeface="+mn-ea"/>
              </a:rPr>
              <a:t>On the other hand, there is a demand for nurses who can practice high-level nursing in the medical field, where sophistication and specialization are progressing. Certified nurses are certified by the Japanese Nursing Association for each field of nursing. It is a qualification that can be obtained by having more than 5 years of practical experience as a nurse, completing more than 600 hours of certified nurse education set by the Japanese Nursing Association, and passing the certified nurse certification examination. As of July 2019, approximately 20,000 certified nurses are active nationwide. There are 21 fields identified as certified nursing fields, including "Emergency Nursing".</a:t>
            </a:r>
            <a:endParaRPr lang="en-US" altLang="zh-CN">
              <a:latin typeface="Arial" panose="020B0604020202020204" pitchFamily="34" charset="0"/>
              <a:cs typeface="Arial" panose="020B0604020202020204" pitchFamily="34" charset="0"/>
            </a:endParaRPr>
          </a:p>
          <a:p>
            <a:pPr algn="l">
              <a:lnSpc>
                <a:spcPct val="150000"/>
              </a:lnSpc>
              <a:buClrTx/>
              <a:buSzTx/>
            </a:pPr>
            <a:endParaRPr lang="en-US" altLang="zh-CN">
              <a:latin typeface="Arial" panose="020B0604020202020204" pitchFamily="34" charset="0"/>
              <a:cs typeface="Arial" panose="020B0604020202020204" pitchFamily="34" charset="0"/>
            </a:endParaRPr>
          </a:p>
          <a:p>
            <a:pPr algn="l">
              <a:lnSpc>
                <a:spcPct val="150000"/>
              </a:lnSpc>
              <a:buClrTx/>
              <a:buSzTx/>
            </a:pPr>
            <a:r>
              <a:rPr lang="en-US" altLang="zh-CN">
                <a:latin typeface="Arial" panose="020B0604020202020204" pitchFamily="34" charset="0"/>
                <a:cs typeface="Arial" panose="020B0604020202020204" pitchFamily="34" charset="0"/>
                <a:sym typeface="+mn-ea"/>
              </a:rPr>
              <a:t>Certified nurses make judgments based on specialized knowledge and practice for patients and families who need difficult treatment and nursing. In addition, they provide guidance to other nurses on specialized knowledge and nursing techniques, encourage them to perform high-level nursing, provide consultation on problems and questions they face in the nursing field, and support them in deriving improvement measures. or In addition to hospitals, certified nurses work at home-visit nursing stations, clinics and clinics, and nursing care insurance facilities.</a:t>
            </a:r>
            <a:endParaRPr lang="en-US" altLang="zh-CN">
              <a:latin typeface="Arial" panose="020B0604020202020204" pitchFamily="34" charset="0"/>
              <a:cs typeface="Arial" panose="020B0604020202020204" pitchFamily="34" charset="0"/>
            </a:endParaRPr>
          </a:p>
          <a:p>
            <a:pPr algn="l">
              <a:lnSpc>
                <a:spcPct val="150000"/>
              </a:lnSpc>
              <a:buClrTx/>
              <a:buSzTx/>
            </a:pPr>
            <a:endParaRPr lang="en-US" altLang="zh-CN">
              <a:latin typeface="Arial" panose="020B0604020202020204" pitchFamily="34" charset="0"/>
              <a:cs typeface="Arial" panose="020B0604020202020204" pitchFamily="34" charset="0"/>
            </a:endParaRPr>
          </a:p>
          <a:p>
            <a:pPr algn="l">
              <a:lnSpc>
                <a:spcPct val="150000"/>
              </a:lnSpc>
              <a:buClrTx/>
              <a:buSzTx/>
            </a:pPr>
            <a:r>
              <a:rPr lang="en-US" altLang="zh-CN">
                <a:latin typeface="Arial" panose="020B0604020202020204" pitchFamily="34" charset="0"/>
                <a:cs typeface="Arial" panose="020B0604020202020204" pitchFamily="34" charset="0"/>
                <a:sym typeface="+mn-ea"/>
              </a:rPr>
              <a:t>In 2015, the Japanese government established a system called "Training for Specified Acts" that allows nurses with expertise to assist in difficult medical care. We would like to renew the certification system in the form of a "specific certified nurse" that incorporates It is expected that there will be an increase in the number of nurses with high practical skills who will be able to provide appropriate treatment without waiting for the arrival of doctors, even when hospitalized or at home.</a:t>
            </a:r>
            <a:endParaRPr lang="en-US" altLang="zh-CN">
              <a:latin typeface="Arial" panose="020B0604020202020204" pitchFamily="34" charset="0"/>
              <a:cs typeface="Arial" panose="020B0604020202020204" pitchFamily="34" charset="0"/>
            </a:endParaRPr>
          </a:p>
          <a:p>
            <a:pPr algn="l">
              <a:lnSpc>
                <a:spcPct val="150000"/>
              </a:lnSpc>
              <a:buClrTx/>
              <a:buSzTx/>
            </a:pPr>
            <a:endParaRPr lang="en-US" altLang="zh-CN">
              <a:latin typeface="Arial" panose="020B0604020202020204" pitchFamily="34" charset="0"/>
              <a:cs typeface="Arial" panose="020B0604020202020204" pitchFamily="34" charset="0"/>
            </a:endParaRPr>
          </a:p>
          <a:p>
            <a:pPr algn="l">
              <a:lnSpc>
                <a:spcPct val="150000"/>
              </a:lnSpc>
              <a:buClrTx/>
              <a:buSzTx/>
            </a:pPr>
            <a:r>
              <a:rPr lang="en-US" altLang="zh-CN">
                <a:latin typeface="Arial" panose="020B0604020202020204" pitchFamily="34" charset="0"/>
                <a:cs typeface="Arial" panose="020B0604020202020204" pitchFamily="34" charset="0"/>
                <a:sym typeface="+mn-ea"/>
              </a:rPr>
              <a:t>In addition, there are qualifications in more specialized fields, such as specialized nurses who are specialists in not only specialized fields but the entire nursing field, and clinical nurses who can perform a wider range of medical procedures than specified nurses.</a:t>
            </a:r>
            <a:endParaRPr lang="en-US" altLang="zh-CN">
              <a:latin typeface="Arial" panose="020B0604020202020204" pitchFamily="34" charset="0"/>
              <a:cs typeface="Arial" panose="020B0604020202020204" pitchFamily="34" charset="0"/>
            </a:endParaRPr>
          </a:p>
          <a:p>
            <a:pPr algn="l">
              <a:lnSpc>
                <a:spcPct val="150000"/>
              </a:lnSpc>
              <a:buClrTx/>
              <a:buSzTx/>
            </a:pPr>
            <a:endParaRPr lang="en-US" altLang="zh-CN">
              <a:latin typeface="Arial" panose="020B0604020202020204" pitchFamily="34" charset="0"/>
              <a:cs typeface="Arial" panose="020B0604020202020204" pitchFamily="34" charset="0"/>
            </a:endParaRPr>
          </a:p>
          <a:p>
            <a:pPr algn="l">
              <a:lnSpc>
                <a:spcPct val="150000"/>
              </a:lnSpc>
              <a:buClrTx/>
              <a:buSzTx/>
            </a:pPr>
            <a:r>
              <a:rPr lang="en-US" altLang="zh-CN">
                <a:latin typeface="Arial" panose="020B0604020202020204" pitchFamily="34" charset="0"/>
                <a:cs typeface="Arial" panose="020B0604020202020204" pitchFamily="34" charset="0"/>
                <a:sym typeface="+mn-ea"/>
              </a:rPr>
              <a:t>Nursing qualification is not the goal, it is just the beginning. The job of a nurse who takes care of people's lives is physically and mentally hard, but it can be said that it is a profession that has many opportunities to feel more rewarding than others.</a:t>
            </a:r>
            <a:endParaRPr lang="en-US" altLang="zh-CN">
              <a:latin typeface="Arial" panose="020B0604020202020204" pitchFamily="34" charset="0"/>
              <a:cs typeface="Arial" panose="020B0604020202020204" pitchFamily="34" charset="0"/>
            </a:endParaRPr>
          </a:p>
          <a:p>
            <a:pPr algn="l">
              <a:lnSpc>
                <a:spcPct val="150000"/>
              </a:lnSpc>
              <a:buClrTx/>
              <a:buSzTx/>
            </a:pPr>
            <a:endParaRPr lang="en-US" altLang="zh-CN">
              <a:latin typeface="Arial" panose="020B0604020202020204" pitchFamily="34" charset="0"/>
              <a:cs typeface="Arial" panose="020B0604020202020204" pitchFamily="34" charset="0"/>
            </a:endParaRPr>
          </a:p>
          <a:p>
            <a:endParaRPr lang="en-US" altLang="zh-CN">
              <a:latin typeface="Arial" panose="020B0604020202020204" pitchFamily="34" charset="0"/>
              <a:cs typeface="Arial" panose="020B0604020202020204" pitchFamily="34" charset="0"/>
            </a:endParaRPr>
          </a:p>
          <a:p>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pPr>
              <a:lnSpc>
                <a:spcPct val="150000"/>
              </a:lnSpc>
            </a:pPr>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image" Target="../media/image5.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image" Target="../media/image6.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image" Target="../media/image7.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image" Target="../media/image1.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p:nvPr>
        </p:nvSpPr>
        <p:spPr>
          <a:xfrm>
            <a:off x="701040" y="348615"/>
            <a:ext cx="10750550" cy="3161665"/>
          </a:xfrm>
        </p:spPr>
        <p:txBody>
          <a:bodyPr anchor="ctr" anchorCtr="0">
            <a:normAutofit/>
          </a:bodyPr>
          <a:p>
            <a:pPr algn="ctr">
              <a:spcBef>
                <a:spcPts val="1000"/>
              </a:spcBef>
              <a:buClrTx/>
              <a:buSzTx/>
              <a:buNone/>
            </a:pPr>
            <a:r>
              <a:rPr lang="en-US" altLang="zh-CN" sz="5400" u="sng">
                <a:latin typeface="Arial" panose="020B0604020202020204" pitchFamily="34" charset="0"/>
                <a:ea typeface="+mn-ea"/>
                <a:cs typeface="Arial" panose="020B0604020202020204" pitchFamily="34" charset="0"/>
                <a:sym typeface="+mn-ea"/>
              </a:rPr>
              <a:t>The Introduction of </a:t>
            </a:r>
            <a:r>
              <a:rPr lang="en-US" altLang="zh-CN" sz="5400" u="sng">
                <a:latin typeface="Arial" panose="020B0604020202020204" pitchFamily="34" charset="0"/>
                <a:cs typeface="Arial" panose="020B0604020202020204" pitchFamily="34" charset="0"/>
                <a:sym typeface="+mn-ea"/>
              </a:rPr>
              <a:t>Nursing Care Demand </a:t>
            </a:r>
            <a:r>
              <a:rPr lang="en-US" altLang="zh-CN" sz="5400" u="sng">
                <a:latin typeface="Arial" panose="020B0604020202020204" pitchFamily="34" charset="0"/>
                <a:ea typeface="+mn-ea"/>
                <a:cs typeface="Arial" panose="020B0604020202020204" pitchFamily="34" charset="0"/>
                <a:sym typeface="+mn-ea"/>
              </a:rPr>
              <a:t>and </a:t>
            </a:r>
            <a:r>
              <a:rPr lang="en-US" altLang="zh-CN" sz="5400" u="sng">
                <a:latin typeface="Arial" panose="020B0604020202020204" pitchFamily="34" charset="0"/>
                <a:cs typeface="Arial" panose="020B0604020202020204" pitchFamily="34" charset="0"/>
                <a:sym typeface="+mn-ea"/>
              </a:rPr>
              <a:t>Health Care Delivery System</a:t>
            </a:r>
            <a:r>
              <a:rPr lang="en-US" altLang="zh-CN" sz="5400" u="sng">
                <a:latin typeface="Arial" panose="020B0604020202020204" pitchFamily="34" charset="0"/>
                <a:ea typeface="+mn-ea"/>
                <a:cs typeface="Arial" panose="020B0604020202020204" pitchFamily="34" charset="0"/>
                <a:sym typeface="+mn-ea"/>
              </a:rPr>
              <a:t> </a:t>
            </a:r>
            <a:r>
              <a:rPr lang="en-US" altLang="zh-CN" sz="5400" u="sng">
                <a:latin typeface="Arial" panose="020B0604020202020204" pitchFamily="34" charset="0"/>
                <a:ea typeface="+mn-ea"/>
                <a:cs typeface="Arial" panose="020B0604020202020204" pitchFamily="34" charset="0"/>
              </a:rPr>
              <a:t>in Japan and China </a:t>
            </a:r>
            <a:endParaRPr lang="en-US" altLang="zh-CN" sz="5400" u="sng">
              <a:latin typeface="Arial" panose="020B0604020202020204" pitchFamily="34" charset="0"/>
              <a:ea typeface="+mn-ea"/>
              <a:cs typeface="Arial" panose="020B0604020202020204" pitchFamily="34" charset="0"/>
            </a:endParaRPr>
          </a:p>
        </p:txBody>
      </p:sp>
      <p:sp>
        <p:nvSpPr>
          <p:cNvPr id="3" name="副标题 2"/>
          <p:cNvSpPr>
            <a:spLocks noGrp="1"/>
          </p:cNvSpPr>
          <p:nvPr>
            <p:ph type="subTitle" idx="1"/>
          </p:nvPr>
        </p:nvSpPr>
        <p:spPr>
          <a:xfrm>
            <a:off x="932180" y="3602355"/>
            <a:ext cx="10230485" cy="2332990"/>
          </a:xfrm>
        </p:spPr>
        <p:txBody>
          <a:bodyPr>
            <a:noAutofit/>
          </a:bodyPr>
          <a:p>
            <a:r>
              <a:rPr lang="en-US" altLang="zh-CN">
                <a:latin typeface="Arial" panose="020B0604020202020204" pitchFamily="34" charset="0"/>
                <a:cs typeface="Arial" panose="020B0604020202020204" pitchFamily="34" charset="0"/>
              </a:rPr>
              <a:t>Sep 25</a:t>
            </a:r>
            <a:r>
              <a:rPr lang="en-US" altLang="zh-CN">
                <a:latin typeface="Arial" panose="020B0604020202020204" pitchFamily="34" charset="0"/>
                <a:cs typeface="Arial" panose="020B0604020202020204" pitchFamily="34" charset="0"/>
                <a:sym typeface="+mn-ea"/>
              </a:rPr>
              <a:t>th</a:t>
            </a:r>
            <a:r>
              <a:rPr lang="en-US" altLang="zh-CN">
                <a:latin typeface="Arial" panose="020B0604020202020204" pitchFamily="34" charset="0"/>
                <a:cs typeface="Arial" panose="020B0604020202020204" pitchFamily="34" charset="0"/>
                <a:sym typeface="+mn-ea"/>
              </a:rPr>
              <a:t>. </a:t>
            </a:r>
            <a:r>
              <a:rPr lang="en-US" altLang="zh-CN">
                <a:latin typeface="Arial" panose="020B0604020202020204" pitchFamily="34" charset="0"/>
                <a:cs typeface="Arial" panose="020B0604020202020204" pitchFamily="34" charset="0"/>
              </a:rPr>
              <a:t>2024</a:t>
            </a:r>
            <a:endParaRPr lang="en-US" altLang="zh-CN">
              <a:latin typeface="Arial" panose="020B0604020202020204" pitchFamily="34" charset="0"/>
              <a:cs typeface="Arial" panose="020B0604020202020204" pitchFamily="34" charset="0"/>
            </a:endParaRPr>
          </a:p>
          <a:p>
            <a:r>
              <a:rPr lang="en-US" altLang="zh-CN">
                <a:latin typeface="Arial" panose="020B0604020202020204" pitchFamily="34" charset="0"/>
                <a:cs typeface="Arial" panose="020B0604020202020204" pitchFamily="34" charset="0"/>
              </a:rPr>
              <a:t>Meijie Sang</a:t>
            </a:r>
            <a:endParaRPr lang="en-US" altLang="zh-CN">
              <a:latin typeface="Arial" panose="020B0604020202020204" pitchFamily="34" charset="0"/>
              <a:cs typeface="Arial" panose="020B0604020202020204" pitchFamily="34" charset="0"/>
            </a:endParaRPr>
          </a:p>
          <a:p>
            <a:r>
              <a:rPr lang="en-US" altLang="zh-CN">
                <a:latin typeface="Arial" panose="020B0604020202020204" pitchFamily="34" charset="0"/>
                <a:cs typeface="Arial" panose="020B0604020202020204" pitchFamily="34" charset="0"/>
              </a:rPr>
              <a:t>Visting Researcher,</a:t>
            </a:r>
            <a:endParaRPr lang="en-US" altLang="zh-CN">
              <a:latin typeface="Arial" panose="020B0604020202020204" pitchFamily="34" charset="0"/>
              <a:cs typeface="Arial" panose="020B0604020202020204" pitchFamily="34" charset="0"/>
            </a:endParaRPr>
          </a:p>
          <a:p>
            <a:r>
              <a:rPr lang="en-US" altLang="ja-JP" dirty="0">
                <a:latin typeface="Arial" panose="020B0604020202020204" pitchFamily="34" charset="0"/>
                <a:cs typeface="Arial" panose="020B0604020202020204" pitchFamily="34" charset="0"/>
                <a:sym typeface="+mn-ea"/>
              </a:rPr>
              <a:t>Department of International Research Center for Medical Education</a:t>
            </a:r>
            <a:endParaRPr lang="en-US" altLang="ja-JP" dirty="0">
              <a:latin typeface="Arial" panose="020B0604020202020204" pitchFamily="34" charset="0"/>
              <a:cs typeface="Arial" panose="020B0604020202020204" pitchFamily="34" charset="0"/>
            </a:endParaRPr>
          </a:p>
          <a:p>
            <a:r>
              <a:rPr lang="en-US" altLang="ja-JP" dirty="0">
                <a:latin typeface="Arial" panose="020B0604020202020204" pitchFamily="34" charset="0"/>
                <a:cs typeface="Arial" panose="020B0604020202020204" pitchFamily="34" charset="0"/>
                <a:sym typeface="+mn-ea"/>
              </a:rPr>
              <a:t> Graduate School of Medicine, The University of Tokyo</a:t>
            </a:r>
            <a:endParaRPr lang="en-US" altLang="ja-JP" dirty="0">
              <a:latin typeface="Arial" panose="020B0604020202020204" pitchFamily="34" charset="0"/>
              <a:cs typeface="Arial" panose="020B0604020202020204" pitchFamily="34" charset="0"/>
              <a:sym typeface="+mn-ea"/>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fontScale="90000"/>
          </a:bodyPr>
          <a:p>
            <a:r>
              <a:rPr lang="en-US" altLang="zh-CN" sz="4890" u="sng">
                <a:latin typeface="Arial" panose="020B0604020202020204" pitchFamily="34" charset="0"/>
                <a:cs typeface="Arial" panose="020B0604020202020204" pitchFamily="34" charset="0"/>
                <a:sym typeface="+mn-ea"/>
              </a:rPr>
              <a:t>Social Security System Reforms (in China)</a:t>
            </a:r>
            <a:endParaRPr lang="en-US" altLang="zh-CN" sz="4890" u="sng">
              <a:latin typeface="Arial" panose="020B0604020202020204" pitchFamily="34" charset="0"/>
              <a:cs typeface="Arial" panose="020B0604020202020204" pitchFamily="34" charset="0"/>
              <a:sym typeface="+mn-ea"/>
            </a:endParaRPr>
          </a:p>
        </p:txBody>
      </p:sp>
      <p:sp>
        <p:nvSpPr>
          <p:cNvPr id="4" name="文本框 3"/>
          <p:cNvSpPr txBox="1"/>
          <p:nvPr/>
        </p:nvSpPr>
        <p:spPr>
          <a:xfrm>
            <a:off x="838835" y="1435735"/>
            <a:ext cx="10407015" cy="4297680"/>
          </a:xfrm>
          <a:prstGeom prst="rect">
            <a:avLst/>
          </a:prstGeom>
          <a:noFill/>
        </p:spPr>
        <p:txBody>
          <a:bodyPr wrap="square" rtlCol="0" anchor="t">
            <a:spAutoFit/>
          </a:bodyPr>
          <a:p>
            <a:pPr marL="228600" lvl="2" indent="0" algn="l" fontAlgn="auto">
              <a:lnSpc>
                <a:spcPct val="150000"/>
              </a:lnSpc>
              <a:spcBef>
                <a:spcPts val="0"/>
              </a:spcBef>
              <a:buClrTx/>
              <a:buSzTx/>
              <a:buFont typeface="+mj-lt"/>
              <a:buNone/>
            </a:pPr>
            <a:endParaRPr lang="en-US" altLang="zh-CN" sz="1600">
              <a:latin typeface="Arial" panose="020B0604020202020204" pitchFamily="34" charset="0"/>
              <a:cs typeface="Arial" panose="020B0604020202020204" pitchFamily="34" charset="0"/>
            </a:endParaRPr>
          </a:p>
          <a:p>
            <a:pPr marL="0" lvl="0" indent="-342900" algn="l">
              <a:lnSpc>
                <a:spcPct val="150000"/>
              </a:lnSpc>
              <a:spcBef>
                <a:spcPts val="500"/>
              </a:spcBef>
              <a:buClrTx/>
              <a:buSzTx/>
              <a:buFont typeface="+mj-lt"/>
              <a:buAutoNum type="arabicPeriod"/>
            </a:pPr>
            <a:r>
              <a:rPr lang="en-US" altLang="zh-CN" sz="1600">
                <a:solidFill>
                  <a:schemeClr val="tx1"/>
                </a:solidFill>
                <a:latin typeface="Arial" panose="020B0604020202020204" pitchFamily="34" charset="0"/>
                <a:cs typeface="Arial" panose="020B0604020202020204" pitchFamily="34" charset="0"/>
              </a:rPr>
              <a:t>Health will be given priority in the development of future medical and health services.</a:t>
            </a:r>
            <a:endParaRPr lang="en-US" altLang="zh-CN" sz="1600">
              <a:solidFill>
                <a:schemeClr val="tx1"/>
              </a:solidFill>
              <a:latin typeface="Arial" panose="020B0604020202020204" pitchFamily="34" charset="0"/>
              <a:cs typeface="Arial" panose="020B0604020202020204" pitchFamily="34" charset="0"/>
            </a:endParaRPr>
          </a:p>
          <a:p>
            <a:pPr marL="0" lvl="0" indent="-342900" algn="l">
              <a:lnSpc>
                <a:spcPct val="150000"/>
              </a:lnSpc>
              <a:spcBef>
                <a:spcPts val="500"/>
              </a:spcBef>
              <a:buClrTx/>
              <a:buSzTx/>
              <a:buFont typeface="+mj-lt"/>
              <a:buAutoNum type="arabicPeriod"/>
            </a:pPr>
            <a:r>
              <a:rPr lang="en-US" altLang="zh-CN" sz="1600" u="sng">
                <a:solidFill>
                  <a:srgbClr val="FF0000"/>
                </a:solidFill>
                <a:latin typeface="Arial" panose="020B0604020202020204" pitchFamily="34" charset="0"/>
                <a:cs typeface="Arial" panose="020B0604020202020204" pitchFamily="34" charset="0"/>
              </a:rPr>
              <a:t>Building a holistic health solution that uses multi-tiered systems to drive health management, disease </a:t>
            </a:r>
            <a:endParaRPr lang="en-US" altLang="zh-CN" sz="1600" u="sng">
              <a:solidFill>
                <a:srgbClr val="FF0000"/>
              </a:solidFill>
              <a:latin typeface="Arial" panose="020B0604020202020204" pitchFamily="34" charset="0"/>
              <a:cs typeface="Arial" panose="020B0604020202020204" pitchFamily="34" charset="0"/>
            </a:endParaRPr>
          </a:p>
          <a:p>
            <a:pPr lvl="0" indent="0" algn="l">
              <a:lnSpc>
                <a:spcPct val="150000"/>
              </a:lnSpc>
              <a:spcBef>
                <a:spcPts val="500"/>
              </a:spcBef>
              <a:buClrTx/>
              <a:buSzTx/>
              <a:buFont typeface="+mj-lt"/>
              <a:buNone/>
            </a:pPr>
            <a:r>
              <a:rPr lang="en-US" altLang="zh-CN" sz="1600" u="sng">
                <a:solidFill>
                  <a:srgbClr val="FF0000"/>
                </a:solidFill>
                <a:latin typeface="Arial" panose="020B0604020202020204" pitchFamily="34" charset="0"/>
                <a:cs typeface="Arial" panose="020B0604020202020204" pitchFamily="34" charset="0"/>
              </a:rPr>
              <a:t>prevention and diagnosis, rehabilitation and aged care.</a:t>
            </a:r>
            <a:endParaRPr lang="en-US" altLang="zh-CN" sz="1600" u="sng">
              <a:solidFill>
                <a:srgbClr val="FF0000"/>
              </a:solidFill>
              <a:latin typeface="Arial" panose="020B0604020202020204" pitchFamily="34" charset="0"/>
              <a:cs typeface="Arial" panose="020B0604020202020204" pitchFamily="34" charset="0"/>
            </a:endParaRPr>
          </a:p>
          <a:p>
            <a:pPr marL="342900" lvl="0" indent="-342900" algn="l">
              <a:lnSpc>
                <a:spcPct val="150000"/>
              </a:lnSpc>
              <a:spcBef>
                <a:spcPts val="500"/>
              </a:spcBef>
              <a:buClrTx/>
              <a:buSzTx/>
              <a:buFont typeface="+mj-lt"/>
              <a:buAutoNum type="arabicPeriod" startAt="3"/>
            </a:pPr>
            <a:r>
              <a:rPr lang="en-US" altLang="zh-CN" sz="1600">
                <a:solidFill>
                  <a:schemeClr val="tx1"/>
                </a:solidFill>
                <a:latin typeface="Arial" panose="020B0604020202020204" pitchFamily="34" charset="0"/>
                <a:cs typeface="Arial" panose="020B0604020202020204" pitchFamily="34" charset="0"/>
              </a:rPr>
              <a:t>Ensurance equitable access to health and medical services between urban and rural populations and </a:t>
            </a:r>
            <a:endParaRPr lang="en-US" altLang="zh-CN" sz="1600">
              <a:solidFill>
                <a:schemeClr val="tx1"/>
              </a:solidFill>
              <a:latin typeface="Arial" panose="020B0604020202020204" pitchFamily="34" charset="0"/>
              <a:cs typeface="Arial" panose="020B0604020202020204" pitchFamily="34" charset="0"/>
            </a:endParaRPr>
          </a:p>
          <a:p>
            <a:pPr lvl="0" indent="0" algn="l">
              <a:lnSpc>
                <a:spcPct val="150000"/>
              </a:lnSpc>
              <a:spcBef>
                <a:spcPts val="500"/>
              </a:spcBef>
              <a:buClrTx/>
              <a:buSzTx/>
              <a:buFont typeface="+mj-lt"/>
              <a:buNone/>
            </a:pPr>
            <a:r>
              <a:rPr lang="en-US" altLang="zh-CN" sz="1600">
                <a:solidFill>
                  <a:schemeClr val="tx1"/>
                </a:solidFill>
                <a:latin typeface="Arial" panose="020B0604020202020204" pitchFamily="34" charset="0"/>
                <a:cs typeface="Arial" panose="020B0604020202020204" pitchFamily="34" charset="0"/>
              </a:rPr>
              <a:t>minimize disparities in the quality of medical services.</a:t>
            </a:r>
            <a:endParaRPr lang="en-US" altLang="zh-CN" sz="1600">
              <a:solidFill>
                <a:schemeClr val="tx1"/>
              </a:solidFill>
              <a:latin typeface="Arial" panose="020B0604020202020204" pitchFamily="34" charset="0"/>
              <a:cs typeface="Arial" panose="020B0604020202020204" pitchFamily="34" charset="0"/>
            </a:endParaRPr>
          </a:p>
          <a:p>
            <a:pPr marL="342900" lvl="0" indent="-342900" algn="l">
              <a:lnSpc>
                <a:spcPct val="150000"/>
              </a:lnSpc>
              <a:spcBef>
                <a:spcPts val="500"/>
              </a:spcBef>
              <a:buClrTx/>
              <a:buSzTx/>
              <a:buFont typeface="+mj-lt"/>
              <a:buAutoNum type="arabicPeriod" startAt="4"/>
            </a:pPr>
            <a:r>
              <a:rPr lang="en-US" altLang="zh-CN" sz="1600">
                <a:solidFill>
                  <a:schemeClr val="tx1"/>
                </a:solidFill>
                <a:latin typeface="Arial" panose="020B0604020202020204" pitchFamily="34" charset="0"/>
                <a:cs typeface="Arial" panose="020B0604020202020204" pitchFamily="34" charset="0"/>
              </a:rPr>
              <a:t>An efficient medical service system will be established. Adhere to government leadership, give play to the role </a:t>
            </a:r>
            <a:endParaRPr lang="en-US" altLang="zh-CN" sz="1600">
              <a:solidFill>
                <a:schemeClr val="tx1"/>
              </a:solidFill>
              <a:latin typeface="Arial" panose="020B0604020202020204" pitchFamily="34" charset="0"/>
              <a:cs typeface="Arial" panose="020B0604020202020204" pitchFamily="34" charset="0"/>
            </a:endParaRPr>
          </a:p>
          <a:p>
            <a:pPr lvl="0" indent="0" algn="l">
              <a:lnSpc>
                <a:spcPct val="150000"/>
              </a:lnSpc>
              <a:spcBef>
                <a:spcPts val="500"/>
              </a:spcBef>
              <a:buClrTx/>
              <a:buSzTx/>
              <a:buFont typeface="+mj-lt"/>
              <a:buNone/>
            </a:pPr>
            <a:r>
              <a:rPr lang="en-US" altLang="zh-CN" sz="1600">
                <a:solidFill>
                  <a:schemeClr val="tx1"/>
                </a:solidFill>
                <a:latin typeface="Arial" panose="020B0604020202020204" pitchFamily="34" charset="0"/>
                <a:cs typeface="Arial" panose="020B0604020202020204" pitchFamily="34" charset="0"/>
              </a:rPr>
              <a:t>of market</a:t>
            </a:r>
            <a:r>
              <a:rPr lang="en-US" altLang="zh-CN" sz="1600">
                <a:solidFill>
                  <a:srgbClr val="FF0000"/>
                </a:solidFill>
                <a:latin typeface="Arial" panose="020B0604020202020204" pitchFamily="34" charset="0"/>
                <a:cs typeface="Arial" panose="020B0604020202020204" pitchFamily="34" charset="0"/>
              </a:rPr>
              <a:t> </a:t>
            </a:r>
            <a:r>
              <a:rPr lang="en-US" altLang="zh-CN" sz="1600">
                <a:solidFill>
                  <a:schemeClr val="tx1"/>
                </a:solidFill>
                <a:latin typeface="Arial" panose="020B0604020202020204" pitchFamily="34" charset="0"/>
                <a:cs typeface="Arial" panose="020B0604020202020204" pitchFamily="34" charset="0"/>
              </a:rPr>
              <a:t>mechanisms, promote technological, digital and life science innovation, and create disruptive and innovative medical models.</a:t>
            </a:r>
            <a:endParaRPr lang="en-US" altLang="zh-CN" sz="1600">
              <a:latin typeface="Arial" panose="020B0604020202020204" pitchFamily="34" charset="0"/>
              <a:cs typeface="Arial" panose="020B0604020202020204" pitchFamily="34" charset="0"/>
            </a:endParaRPr>
          </a:p>
          <a:p>
            <a:pPr marL="228600" lvl="2" indent="0" algn="l">
              <a:lnSpc>
                <a:spcPct val="150000"/>
              </a:lnSpc>
              <a:spcBef>
                <a:spcPts val="500"/>
              </a:spcBef>
              <a:buClrTx/>
              <a:buSzTx/>
              <a:buFont typeface="+mj-ea"/>
              <a:buNone/>
            </a:pPr>
            <a:r>
              <a:rPr lang="en-US" altLang="zh-CN" sz="1600" i="1">
                <a:sym typeface="+mn-ea"/>
              </a:rPr>
              <a:t>                                                                             </a:t>
            </a:r>
            <a:r>
              <a:rPr lang="en-US" altLang="zh-CN" sz="1600" i="1">
                <a:latin typeface="Arial" panose="020B0604020202020204" pitchFamily="34" charset="0"/>
                <a:cs typeface="Arial" panose="020B0604020202020204" pitchFamily="34" charset="0"/>
                <a:sym typeface="+mn-ea"/>
              </a:rPr>
              <a:t>                                                              Source:《Healthy China 2030》</a:t>
            </a:r>
            <a:endParaRPr lang="en-US" altLang="zh-CN" sz="1600" i="1">
              <a:latin typeface="Arial" panose="020B0604020202020204" pitchFamily="34" charset="0"/>
              <a:cs typeface="Arial" panose="020B0604020202020204"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fontScale="90000"/>
          </a:bodyPr>
          <a:p>
            <a:r>
              <a:rPr lang="en-US" altLang="zh-CN" sz="4890" u="sng">
                <a:latin typeface="Arial" panose="020B0604020202020204" pitchFamily="34" charset="0"/>
                <a:cs typeface="Arial" panose="020B0604020202020204" pitchFamily="34" charset="0"/>
                <a:sym typeface="+mn-ea"/>
              </a:rPr>
              <a:t>National Nursing Development Plan（2021-2025 year）</a:t>
            </a:r>
            <a:r>
              <a:rPr lang="en-US" altLang="zh-CN" sz="4890" u="sng">
                <a:latin typeface="Arial" panose="020B0604020202020204" pitchFamily="34" charset="0"/>
                <a:cs typeface="Arial" panose="020B0604020202020204" pitchFamily="34" charset="0"/>
                <a:sym typeface="+mn-ea"/>
              </a:rPr>
              <a:t>(in China)</a:t>
            </a:r>
            <a:endParaRPr lang="zh-CN" altLang="en-US" sz="4890"/>
          </a:p>
        </p:txBody>
      </p:sp>
      <p:sp>
        <p:nvSpPr>
          <p:cNvPr id="3" name="内容占位符 2"/>
          <p:cNvSpPr>
            <a:spLocks noGrp="1"/>
          </p:cNvSpPr>
          <p:nvPr>
            <p:ph idx="1"/>
          </p:nvPr>
        </p:nvSpPr>
        <p:spPr>
          <a:xfrm>
            <a:off x="838200" y="1825625"/>
            <a:ext cx="10515600" cy="4667250"/>
          </a:xfrm>
        </p:spPr>
        <p:txBody>
          <a:bodyPr>
            <a:noAutofit/>
          </a:bodyPr>
          <a:p>
            <a:pPr marL="457200" lvl="2" algn="l">
              <a:lnSpc>
                <a:spcPct val="150000"/>
              </a:lnSpc>
              <a:spcBef>
                <a:spcPct val="0"/>
              </a:spcBef>
              <a:spcAft>
                <a:spcPts val="0"/>
              </a:spcAft>
              <a:buClrTx/>
              <a:buSzTx/>
              <a:buFont typeface="+mj-lt"/>
              <a:buAutoNum type="arabicPeriod"/>
            </a:pPr>
            <a:r>
              <a:rPr lang="en-US" altLang="zh-CN" sz="1600">
                <a:latin typeface="Arial" panose="020B0604020202020204" pitchFamily="34" charset="0"/>
                <a:cs typeface="Arial" panose="020B0604020202020204" pitchFamily="34" charset="0"/>
              </a:rPr>
              <a:t>To Improve the nursing service system. </a:t>
            </a:r>
            <a:endParaRPr lang="en-US" altLang="zh-CN" sz="1600">
              <a:latin typeface="Arial" panose="020B0604020202020204" pitchFamily="34" charset="0"/>
              <a:cs typeface="Arial" panose="020B0604020202020204" pitchFamily="34" charset="0"/>
            </a:endParaRPr>
          </a:p>
          <a:p>
            <a:pPr marL="457200" lvl="2" algn="l">
              <a:lnSpc>
                <a:spcPct val="150000"/>
              </a:lnSpc>
              <a:spcBef>
                <a:spcPct val="0"/>
              </a:spcBef>
              <a:spcAft>
                <a:spcPts val="0"/>
              </a:spcAft>
              <a:buClrTx/>
              <a:buSzTx/>
              <a:buFont typeface="+mj-lt"/>
              <a:buAutoNum type="arabicPeriod"/>
            </a:pPr>
            <a:r>
              <a:rPr lang="en-US" altLang="zh-CN" sz="1600">
                <a:latin typeface="Arial" panose="020B0604020202020204" pitchFamily="34" charset="0"/>
                <a:cs typeface="Arial" panose="020B0604020202020204" pitchFamily="34" charset="0"/>
              </a:rPr>
              <a:t>To Strengthen the construction of nurses. Continue to </a:t>
            </a:r>
            <a:r>
              <a:rPr lang="en-US" altLang="zh-CN" sz="1600" u="sng">
                <a:solidFill>
                  <a:srgbClr val="FF0000"/>
                </a:solidFill>
                <a:latin typeface="Arial" panose="020B0604020202020204" pitchFamily="34" charset="0"/>
                <a:cs typeface="Arial" panose="020B0604020202020204" pitchFamily="34" charset="0"/>
              </a:rPr>
              <a:t>increase the number of nurses</a:t>
            </a:r>
            <a:r>
              <a:rPr lang="en-US" altLang="zh-CN" sz="1600">
                <a:latin typeface="Arial" panose="020B0604020202020204" pitchFamily="34" charset="0"/>
                <a:cs typeface="Arial" panose="020B0604020202020204" pitchFamily="34" charset="0"/>
              </a:rPr>
              <a:t>, strengthen the training of nurses, protect the legitimate rights and interests of nurses, mobilize the enthusiasm of nurses. </a:t>
            </a:r>
            <a:endParaRPr lang="en-US" altLang="zh-CN" sz="1600">
              <a:latin typeface="Arial" panose="020B0604020202020204" pitchFamily="34" charset="0"/>
              <a:cs typeface="Arial" panose="020B0604020202020204" pitchFamily="34" charset="0"/>
            </a:endParaRPr>
          </a:p>
          <a:p>
            <a:pPr marL="457200" lvl="2" algn="l">
              <a:lnSpc>
                <a:spcPct val="150000"/>
              </a:lnSpc>
              <a:spcBef>
                <a:spcPct val="0"/>
              </a:spcBef>
              <a:spcAft>
                <a:spcPts val="0"/>
              </a:spcAft>
              <a:buClrTx/>
              <a:buSzTx/>
              <a:buFont typeface="+mj-lt"/>
              <a:buAutoNum type="arabicPeriod"/>
            </a:pPr>
            <a:r>
              <a:rPr lang="en-US" altLang="zh-CN" sz="1600">
                <a:latin typeface="Arial" panose="020B0604020202020204" pitchFamily="34" charset="0"/>
                <a:cs typeface="Arial" panose="020B0604020202020204" pitchFamily="34" charset="0"/>
              </a:rPr>
              <a:t>To Promote the development of high-quality nursing. </a:t>
            </a:r>
            <a:endParaRPr lang="en-US" altLang="zh-CN" sz="1600">
              <a:latin typeface="Arial" panose="020B0604020202020204" pitchFamily="34" charset="0"/>
              <a:cs typeface="Arial" panose="020B0604020202020204" pitchFamily="34" charset="0"/>
            </a:endParaRPr>
          </a:p>
          <a:p>
            <a:pPr marL="457200" lvl="2" algn="l">
              <a:lnSpc>
                <a:spcPct val="150000"/>
              </a:lnSpc>
              <a:spcBef>
                <a:spcPct val="0"/>
              </a:spcBef>
              <a:spcAft>
                <a:spcPts val="0"/>
              </a:spcAft>
              <a:buClrTx/>
              <a:buSzTx/>
              <a:buFont typeface="+mj-lt"/>
              <a:buAutoNum type="arabicPeriod"/>
            </a:pPr>
            <a:r>
              <a:rPr lang="en-US" altLang="zh-CN" sz="1600">
                <a:latin typeface="Arial" panose="020B0604020202020204" pitchFamily="34" charset="0"/>
                <a:cs typeface="Arial" panose="020B0604020202020204" pitchFamily="34" charset="0"/>
              </a:rPr>
              <a:t>To make up for nursing deficiencies and weaknesses. We will </a:t>
            </a:r>
            <a:r>
              <a:rPr lang="en-US" altLang="zh-CN" sz="1600">
                <a:solidFill>
                  <a:srgbClr val="FF0000"/>
                </a:solidFill>
                <a:latin typeface="Arial" panose="020B0604020202020204" pitchFamily="34" charset="0"/>
                <a:cs typeface="Arial" panose="020B0604020202020204" pitchFamily="34" charset="0"/>
              </a:rPr>
              <a:t>accelerate the development of geriatric medical care</a:t>
            </a:r>
            <a:r>
              <a:rPr lang="en-US" altLang="zh-CN" sz="1600">
                <a:latin typeface="Arial" panose="020B0604020202020204" pitchFamily="34" charset="0"/>
                <a:cs typeface="Arial" panose="020B0604020202020204" pitchFamily="34" charset="0"/>
              </a:rPr>
              <a:t>, implement actions to upgrade geriatric medical care, </a:t>
            </a:r>
            <a:r>
              <a:rPr lang="en-US" altLang="zh-CN" sz="1600">
                <a:solidFill>
                  <a:srgbClr val="FF0000"/>
                </a:solidFill>
                <a:latin typeface="Arial" panose="020B0604020202020204" pitchFamily="34" charset="0"/>
                <a:cs typeface="Arial" panose="020B0604020202020204" pitchFamily="34" charset="0"/>
              </a:rPr>
              <a:t>improve the capacity of primary care services,</a:t>
            </a:r>
            <a:r>
              <a:rPr lang="en-US" altLang="zh-CN" sz="1600">
                <a:latin typeface="Arial" panose="020B0604020202020204" pitchFamily="34" charset="0"/>
                <a:cs typeface="Arial" panose="020B0604020202020204" pitchFamily="34" charset="0"/>
              </a:rPr>
              <a:t> and accelerate the development of hospice care. </a:t>
            </a:r>
            <a:endParaRPr lang="en-US" altLang="zh-CN" sz="1600">
              <a:latin typeface="Arial" panose="020B0604020202020204" pitchFamily="34" charset="0"/>
              <a:cs typeface="Arial" panose="020B0604020202020204" pitchFamily="34" charset="0"/>
            </a:endParaRPr>
          </a:p>
          <a:p>
            <a:pPr marL="457200" lvl="2" algn="l">
              <a:lnSpc>
                <a:spcPct val="150000"/>
              </a:lnSpc>
              <a:spcBef>
                <a:spcPct val="0"/>
              </a:spcBef>
              <a:spcAft>
                <a:spcPts val="0"/>
              </a:spcAft>
              <a:buClrTx/>
              <a:buSzTx/>
              <a:buFont typeface="+mj-lt"/>
              <a:buAutoNum type="arabicPeriod"/>
            </a:pPr>
            <a:r>
              <a:rPr lang="en-US" altLang="zh-CN" sz="1600">
                <a:latin typeface="Arial" panose="020B0604020202020204" pitchFamily="34" charset="0"/>
                <a:cs typeface="Arial" panose="020B0604020202020204" pitchFamily="34" charset="0"/>
              </a:rPr>
              <a:t>To strengthen the construction of nursing information. </a:t>
            </a:r>
            <a:endParaRPr lang="en-US" altLang="zh-CN" sz="1600">
              <a:latin typeface="Arial" panose="020B0604020202020204" pitchFamily="34" charset="0"/>
              <a:cs typeface="Arial" panose="020B0604020202020204" pitchFamily="34" charset="0"/>
            </a:endParaRPr>
          </a:p>
          <a:p>
            <a:pPr marL="457200" lvl="2" algn="l">
              <a:lnSpc>
                <a:spcPct val="150000"/>
              </a:lnSpc>
              <a:spcBef>
                <a:spcPct val="0"/>
              </a:spcBef>
              <a:spcAft>
                <a:spcPts val="0"/>
              </a:spcAft>
              <a:buClrTx/>
              <a:buSzTx/>
              <a:buFont typeface="+mj-lt"/>
              <a:buAutoNum type="arabicPeriod"/>
            </a:pPr>
            <a:r>
              <a:rPr lang="en-US" altLang="zh-CN" sz="1600">
                <a:latin typeface="Arial" panose="020B0604020202020204" pitchFamily="34" charset="0"/>
                <a:cs typeface="Arial" panose="020B0604020202020204" pitchFamily="34" charset="0"/>
              </a:rPr>
              <a:t>To promote the development of TCM nursing.</a:t>
            </a:r>
            <a:endParaRPr lang="en-US" altLang="zh-CN" sz="1600">
              <a:latin typeface="Arial" panose="020B0604020202020204" pitchFamily="34" charset="0"/>
              <a:cs typeface="Arial" panose="020B0604020202020204" pitchFamily="34" charset="0"/>
            </a:endParaRPr>
          </a:p>
          <a:p>
            <a:pPr marL="457200" lvl="2" algn="l">
              <a:lnSpc>
                <a:spcPct val="150000"/>
              </a:lnSpc>
              <a:spcBef>
                <a:spcPct val="0"/>
              </a:spcBef>
              <a:spcAft>
                <a:spcPts val="0"/>
              </a:spcAft>
              <a:buClrTx/>
              <a:buSzTx/>
              <a:buFont typeface="+mj-lt"/>
              <a:buAutoNum type="arabicPeriod"/>
            </a:pPr>
            <a:r>
              <a:rPr lang="en-US" altLang="zh-CN" sz="1600">
                <a:latin typeface="Arial" panose="020B0604020202020204" pitchFamily="34" charset="0"/>
                <a:cs typeface="Arial" panose="020B0604020202020204" pitchFamily="34" charset="0"/>
              </a:rPr>
              <a:t>Strengthen nursing exchanges and cooperation. </a:t>
            </a:r>
            <a:r>
              <a:rPr lang="en-US" altLang="zh-CN" sz="1600" i="1">
                <a:latin typeface="Arial" panose="020B0604020202020204" pitchFamily="34" charset="0"/>
                <a:cs typeface="Arial" panose="020B0604020202020204" pitchFamily="34" charset="0"/>
              </a:rPr>
              <a:t>                                                                                              </a:t>
            </a:r>
            <a:endParaRPr lang="en-US" altLang="zh-CN" sz="1600" i="1">
              <a:latin typeface="Arial" panose="020B0604020202020204" pitchFamily="34" charset="0"/>
              <a:cs typeface="Arial" panose="020B0604020202020204" pitchFamily="34" charset="0"/>
            </a:endParaRPr>
          </a:p>
          <a:p>
            <a:pPr marL="228600" lvl="2" indent="0" algn="l">
              <a:lnSpc>
                <a:spcPct val="150000"/>
              </a:lnSpc>
              <a:spcBef>
                <a:spcPct val="0"/>
              </a:spcBef>
              <a:spcAft>
                <a:spcPts val="0"/>
              </a:spcAft>
              <a:buClrTx/>
              <a:buSzTx/>
              <a:buFont typeface="+mj-lt"/>
              <a:buNone/>
            </a:pPr>
            <a:endParaRPr lang="en-US" altLang="zh-CN" sz="1600" i="1">
              <a:latin typeface="Arial" panose="020B0604020202020204" pitchFamily="34" charset="0"/>
              <a:cs typeface="Arial" panose="020B0604020202020204" pitchFamily="34" charset="0"/>
            </a:endParaRPr>
          </a:p>
          <a:p>
            <a:pPr marL="228600" lvl="2" indent="0" algn="l">
              <a:lnSpc>
                <a:spcPct val="150000"/>
              </a:lnSpc>
              <a:spcBef>
                <a:spcPct val="0"/>
              </a:spcBef>
              <a:spcAft>
                <a:spcPts val="0"/>
              </a:spcAft>
              <a:buClrTx/>
              <a:buSzTx/>
              <a:buFont typeface="+mj-lt"/>
              <a:buNone/>
            </a:pPr>
            <a:r>
              <a:rPr lang="en-US" altLang="zh-CN" sz="1600" i="1">
                <a:latin typeface="Arial" panose="020B0604020202020204" pitchFamily="34" charset="0"/>
                <a:cs typeface="Arial" panose="020B0604020202020204" pitchFamily="34" charset="0"/>
              </a:rPr>
              <a:t>                                                                           Source:《National nursing development plan（2021-2025 year）》</a:t>
            </a:r>
            <a:endParaRPr lang="en-US" altLang="zh-CN" sz="1600" i="1">
              <a:latin typeface="Arial" panose="020B0604020202020204" pitchFamily="34" charset="0"/>
              <a:cs typeface="Arial" panose="020B0604020202020204"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vert="horz" lIns="91440" tIns="45720" rIns="91440" bIns="45720" rtlCol="0" anchor="ctr">
            <a:normAutofit fontScale="90000"/>
          </a:bodyPr>
          <a:p>
            <a:pPr lvl="0" algn="l">
              <a:buClrTx/>
              <a:buSzTx/>
              <a:buFontTx/>
            </a:pPr>
            <a:r>
              <a:rPr lang="en-US" altLang="zh-CN" sz="4890" u="sng">
                <a:latin typeface="Arial" panose="020B0604020202020204" pitchFamily="34" charset="0"/>
                <a:cs typeface="Arial" panose="020B0604020202020204" pitchFamily="34" charset="0"/>
                <a:sym typeface="+mn-ea"/>
              </a:rPr>
              <a:t>The </a:t>
            </a:r>
            <a:r>
              <a:rPr lang="en-US" altLang="zh-CN" sz="4890" u="sng">
                <a:latin typeface="Arial" panose="020B0604020202020204" pitchFamily="34" charset="0"/>
                <a:cs typeface="Arial" panose="020B0604020202020204" pitchFamily="34" charset="0"/>
                <a:sym typeface="+mn-ea"/>
              </a:rPr>
              <a:t>Development of </a:t>
            </a:r>
            <a:r>
              <a:rPr lang="en-US" altLang="zh-CN" sz="4890" u="sng">
                <a:latin typeface="Arial" panose="020B0604020202020204" pitchFamily="34" charset="0"/>
                <a:cs typeface="Arial" panose="020B0604020202020204" pitchFamily="34" charset="0"/>
                <a:sym typeface="+mn-ea"/>
              </a:rPr>
              <a:t>C</a:t>
            </a:r>
            <a:r>
              <a:rPr lang="en-US" altLang="zh-CN" sz="4890" u="sng">
                <a:latin typeface="Arial" panose="020B0604020202020204" pitchFamily="34" charset="0"/>
                <a:cs typeface="Arial" panose="020B0604020202020204" pitchFamily="34" charset="0"/>
                <a:sym typeface="+mn-ea"/>
              </a:rPr>
              <a:t>ommunity </a:t>
            </a:r>
            <a:r>
              <a:rPr lang="en-US" altLang="zh-CN" sz="4890" u="sng">
                <a:latin typeface="Arial" panose="020B0604020202020204" pitchFamily="34" charset="0"/>
                <a:cs typeface="Arial" panose="020B0604020202020204" pitchFamily="34" charset="0"/>
                <a:sym typeface="+mn-ea"/>
              </a:rPr>
              <a:t>N</a:t>
            </a:r>
            <a:r>
              <a:rPr lang="en-US" altLang="zh-CN" sz="4890" u="sng">
                <a:latin typeface="Arial" panose="020B0604020202020204" pitchFamily="34" charset="0"/>
                <a:cs typeface="Arial" panose="020B0604020202020204" pitchFamily="34" charset="0"/>
                <a:sym typeface="+mn-ea"/>
              </a:rPr>
              <a:t>ursing in China</a:t>
            </a:r>
            <a:endParaRPr lang="en-US" altLang="zh-CN" sz="4890" u="sng">
              <a:latin typeface="Arial" panose="020B0604020202020204" pitchFamily="34" charset="0"/>
              <a:cs typeface="Arial" panose="020B0604020202020204" pitchFamily="34" charset="0"/>
              <a:sym typeface="+mn-ea"/>
            </a:endParaRPr>
          </a:p>
        </p:txBody>
      </p:sp>
      <p:sp>
        <p:nvSpPr>
          <p:cNvPr id="3" name="内容占位符 2"/>
          <p:cNvSpPr>
            <a:spLocks noGrp="1"/>
          </p:cNvSpPr>
          <p:nvPr>
            <p:ph idx="1"/>
          </p:nvPr>
        </p:nvSpPr>
        <p:spPr/>
        <p:txBody>
          <a:bodyPr>
            <a:noAutofit/>
          </a:bodyPr>
          <a:p>
            <a:pPr marL="0" algn="l">
              <a:lnSpc>
                <a:spcPct val="150000"/>
              </a:lnSpc>
              <a:spcAft>
                <a:spcPts val="0"/>
              </a:spcAft>
              <a:buClrTx/>
              <a:buSzTx/>
            </a:pPr>
            <a:r>
              <a:rPr lang="en-US" altLang="zh-CN" sz="1600">
                <a:solidFill>
                  <a:srgbClr val="FF0000"/>
                </a:solidFill>
                <a:latin typeface="Arial" panose="020B0604020202020204" pitchFamily="34" charset="0"/>
                <a:cs typeface="Arial" panose="020B0604020202020204" pitchFamily="34" charset="0"/>
              </a:rPr>
              <a:t>The construction of community hospitals has been piloting since 2019. </a:t>
            </a:r>
            <a:r>
              <a:rPr lang="en-US" altLang="zh-CN" sz="1600">
                <a:latin typeface="Arial" panose="020B0604020202020204" pitchFamily="34" charset="0"/>
                <a:cs typeface="Arial" panose="020B0604020202020204" pitchFamily="34" charset="0"/>
              </a:rPr>
              <a:t>According to the statistics of the National Health Commission, by the end of 2022, 68% of township hospitals and community health service centers nationwide had met the service capacity standards, and</a:t>
            </a:r>
            <a:r>
              <a:rPr lang="en-US" altLang="zh-CN" sz="1600">
                <a:solidFill>
                  <a:schemeClr val="tx1"/>
                </a:solidFill>
                <a:latin typeface="Arial" panose="020B0604020202020204" pitchFamily="34" charset="0"/>
                <a:cs typeface="Arial" panose="020B0604020202020204" pitchFamily="34" charset="0"/>
              </a:rPr>
              <a:t> more than 3,800 community hospitals had been built.</a:t>
            </a:r>
            <a:endParaRPr lang="en-US" altLang="zh-CN" sz="1600">
              <a:solidFill>
                <a:schemeClr val="tx1"/>
              </a:solidFill>
              <a:latin typeface="Arial" panose="020B0604020202020204" pitchFamily="34" charset="0"/>
              <a:cs typeface="Arial" panose="020B0604020202020204" pitchFamily="34" charset="0"/>
            </a:endParaRPr>
          </a:p>
          <a:p>
            <a:pPr marL="0" indent="0" algn="l">
              <a:lnSpc>
                <a:spcPct val="150000"/>
              </a:lnSpc>
              <a:spcAft>
                <a:spcPts val="0"/>
              </a:spcAft>
              <a:buClrTx/>
              <a:buSzTx/>
              <a:buNone/>
            </a:pPr>
            <a:endParaRPr lang="en-US" altLang="zh-CN" sz="1600">
              <a:latin typeface="Arial" panose="020B0604020202020204" pitchFamily="34" charset="0"/>
              <a:cs typeface="Arial" panose="020B0604020202020204" pitchFamily="34" charset="0"/>
            </a:endParaRPr>
          </a:p>
          <a:p>
            <a:pPr marL="0" algn="l">
              <a:lnSpc>
                <a:spcPct val="150000"/>
              </a:lnSpc>
              <a:spcAft>
                <a:spcPts val="0"/>
              </a:spcAft>
              <a:buClrTx/>
              <a:buSzTx/>
            </a:pPr>
            <a:r>
              <a:rPr lang="en-US" altLang="zh-CN" sz="1600" u="sng">
                <a:solidFill>
                  <a:srgbClr val="FF0000"/>
                </a:solidFill>
                <a:latin typeface="Arial" panose="020B0604020202020204" pitchFamily="34" charset="0"/>
                <a:cs typeface="Arial" panose="020B0604020202020204" pitchFamily="34" charset="0"/>
                <a:sym typeface="+mn-ea"/>
              </a:rPr>
              <a:t>By the end of 2023, 87.18% of newly built residential areas in cities across the country had met the standards of elderly care service facilities,  The number of service institutions and facilities for the elderly reached 404,000, with 8.23 million beds. </a:t>
            </a:r>
            <a:endParaRPr lang="en-US" altLang="zh-CN" sz="1600" u="sng">
              <a:solidFill>
                <a:srgbClr val="FF0000"/>
              </a:solidFill>
              <a:latin typeface="Arial" panose="020B0604020202020204" pitchFamily="34" charset="0"/>
              <a:cs typeface="Arial" panose="020B0604020202020204" pitchFamily="34" charset="0"/>
              <a:sym typeface="+mn-ea"/>
            </a:endParaRPr>
          </a:p>
          <a:p>
            <a:pPr marL="0" indent="0" algn="l">
              <a:lnSpc>
                <a:spcPct val="150000"/>
              </a:lnSpc>
              <a:spcAft>
                <a:spcPts val="0"/>
              </a:spcAft>
              <a:buClrTx/>
              <a:buSzTx/>
              <a:buNone/>
            </a:pPr>
            <a:endParaRPr lang="en-US" altLang="zh-CN" sz="1600">
              <a:latin typeface="Arial" panose="020B0604020202020204" pitchFamily="34" charset="0"/>
              <a:cs typeface="Arial" panose="020B0604020202020204" pitchFamily="34" charset="0"/>
              <a:sym typeface="+mn-ea"/>
            </a:endParaRPr>
          </a:p>
          <a:p>
            <a:pPr marL="0" indent="0" algn="l">
              <a:lnSpc>
                <a:spcPct val="150000"/>
              </a:lnSpc>
              <a:buClrTx/>
              <a:buSzTx/>
              <a:buNone/>
            </a:pPr>
            <a:endParaRPr lang="en-US" altLang="zh-CN" sz="1600">
              <a:latin typeface="Arial" panose="020B0604020202020204" pitchFamily="34" charset="0"/>
              <a:cs typeface="Arial" panose="020B0604020202020204"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u="sng">
                <a:latin typeface="Arial" panose="020B0604020202020204" pitchFamily="34" charset="0"/>
                <a:cs typeface="Arial" panose="020B0604020202020204" pitchFamily="34" charset="0"/>
                <a:sym typeface="+mn-ea"/>
              </a:rPr>
              <a:t>Topics</a:t>
            </a:r>
            <a:endParaRPr lang="zh-CN" altLang="en-US"/>
          </a:p>
        </p:txBody>
      </p:sp>
      <p:sp>
        <p:nvSpPr>
          <p:cNvPr id="3" name="内容占位符 2"/>
          <p:cNvSpPr>
            <a:spLocks noGrp="1"/>
          </p:cNvSpPr>
          <p:nvPr>
            <p:ph idx="1"/>
          </p:nvPr>
        </p:nvSpPr>
        <p:spPr/>
        <p:txBody>
          <a:bodyPr>
            <a:normAutofit/>
          </a:bodyPr>
          <a:p>
            <a:pPr marL="0" lvl="1" indent="0">
              <a:lnSpc>
                <a:spcPct val="150000"/>
              </a:lnSpc>
              <a:buFont typeface="+mj-lt"/>
              <a:buNone/>
            </a:pPr>
            <a:r>
              <a:rPr lang="en-US" altLang="zh-CN" sz="2570" u="sng">
                <a:solidFill>
                  <a:schemeClr val="bg2"/>
                </a:solidFill>
                <a:latin typeface="Arial" panose="020B0604020202020204" pitchFamily="34" charset="0"/>
                <a:cs typeface="Arial" panose="020B0604020202020204" pitchFamily="34" charset="0"/>
                <a:sym typeface="+mn-ea"/>
              </a:rPr>
              <a:t>1. Nursing Care Demand</a:t>
            </a:r>
            <a:endParaRPr lang="en-US" altLang="zh-CN" sz="2570" u="sng">
              <a:solidFill>
                <a:schemeClr val="bg2"/>
              </a:solidFill>
              <a:latin typeface="Arial" panose="020B0604020202020204" pitchFamily="34" charset="0"/>
              <a:cs typeface="Arial" panose="020B0604020202020204" pitchFamily="34" charset="0"/>
              <a:sym typeface="+mn-ea"/>
            </a:endParaRPr>
          </a:p>
          <a:p>
            <a:pPr marL="0" lvl="1" indent="0">
              <a:lnSpc>
                <a:spcPct val="150000"/>
              </a:lnSpc>
              <a:buFont typeface="+mj-lt"/>
              <a:buNone/>
            </a:pPr>
            <a:r>
              <a:rPr lang="en-US" altLang="zh-CN" sz="2570" u="sng">
                <a:latin typeface="Arial" panose="020B0604020202020204" pitchFamily="34" charset="0"/>
                <a:cs typeface="Arial" panose="020B0604020202020204" pitchFamily="34" charset="0"/>
                <a:sym typeface="+mn-ea"/>
              </a:rPr>
              <a:t>2. Health Care Delivery System</a:t>
            </a:r>
            <a:endParaRPr lang="en-US" altLang="zh-CN" sz="2570" u="sng">
              <a:latin typeface="Arial" panose="020B0604020202020204" pitchFamily="34" charset="0"/>
              <a:cs typeface="Arial" panose="020B0604020202020204" pitchFamily="34" charset="0"/>
              <a:sym typeface="+mn-ea"/>
            </a:endParaRPr>
          </a:p>
          <a:p>
            <a:pPr marL="971550" lvl="2" indent="-514350">
              <a:lnSpc>
                <a:spcPct val="150000"/>
              </a:lnSpc>
              <a:buFont typeface="+mj-ea"/>
              <a:buAutoNum type="circleNumDbPlain"/>
            </a:pPr>
            <a:r>
              <a:rPr lang="en-US" altLang="zh-CN" sz="2570">
                <a:latin typeface="Arial" panose="020B0604020202020204" pitchFamily="34" charset="0"/>
                <a:cs typeface="Arial" panose="020B0604020202020204" pitchFamily="34" charset="0"/>
                <a:sym typeface="+mn-ea"/>
              </a:rPr>
              <a:t>Medical Care Delivery System</a:t>
            </a:r>
            <a:endParaRPr lang="en-US" altLang="zh-CN" sz="2570">
              <a:latin typeface="Arial" panose="020B0604020202020204" pitchFamily="34" charset="0"/>
              <a:cs typeface="Arial" panose="020B0604020202020204" pitchFamily="34" charset="0"/>
              <a:sym typeface="+mn-ea"/>
            </a:endParaRPr>
          </a:p>
          <a:p>
            <a:pPr marL="971550" lvl="2" indent="-514350">
              <a:lnSpc>
                <a:spcPct val="150000"/>
              </a:lnSpc>
              <a:buFont typeface="+mj-ea"/>
              <a:buAutoNum type="circleNumDbPlain"/>
            </a:pPr>
            <a:r>
              <a:rPr lang="en-US" altLang="zh-CN" sz="2570">
                <a:latin typeface="Arial" panose="020B0604020202020204" pitchFamily="34" charset="0"/>
                <a:cs typeface="Arial" panose="020B0604020202020204" pitchFamily="34" charset="0"/>
                <a:sym typeface="+mn-ea"/>
              </a:rPr>
              <a:t>Medical Insurance</a:t>
            </a:r>
            <a:r>
              <a:rPr lang="en-US" altLang="zh-CN" sz="2570">
                <a:latin typeface="Arial" panose="020B0604020202020204" pitchFamily="34" charset="0"/>
                <a:cs typeface="Arial" panose="020B0604020202020204" pitchFamily="34" charset="0"/>
                <a:sym typeface="+mn-ea"/>
              </a:rPr>
              <a:t> System</a:t>
            </a:r>
            <a:endParaRPr lang="en-US" altLang="zh-CN" sz="2570">
              <a:latin typeface="Arial" panose="020B0604020202020204" pitchFamily="34" charset="0"/>
              <a:cs typeface="Arial" panose="020B0604020202020204" pitchFamily="34" charset="0"/>
              <a:sym typeface="+mn-ea"/>
            </a:endParaRPr>
          </a:p>
          <a:p>
            <a:pPr marL="971550" lvl="2" indent="-514350">
              <a:lnSpc>
                <a:spcPct val="150000"/>
              </a:lnSpc>
              <a:buFont typeface="+mj-ea"/>
              <a:buAutoNum type="circleNumDbPlain"/>
            </a:pPr>
            <a:r>
              <a:rPr lang="en-US" altLang="zh-CN" sz="2570">
                <a:latin typeface="Arial" panose="020B0604020202020204" pitchFamily="34" charset="0"/>
                <a:cs typeface="Arial" panose="020B0604020202020204" pitchFamily="34" charset="0"/>
                <a:sym typeface="+mn-ea"/>
              </a:rPr>
              <a:t>Long-term Care Delivery System</a:t>
            </a:r>
            <a:endParaRPr lang="en-US" altLang="zh-CN" sz="2570">
              <a:latin typeface="Arial" panose="020B0604020202020204" pitchFamily="34" charset="0"/>
              <a:cs typeface="Arial" panose="020B0604020202020204" pitchFamily="34" charset="0"/>
              <a:sym typeface="+mn-ea"/>
            </a:endParaRPr>
          </a:p>
          <a:p>
            <a:pPr marL="971550" lvl="2" indent="-514350">
              <a:lnSpc>
                <a:spcPct val="150000"/>
              </a:lnSpc>
              <a:buFont typeface="+mj-ea"/>
              <a:buAutoNum type="circleNumDbPlain"/>
            </a:pPr>
            <a:r>
              <a:rPr lang="en-US" altLang="zh-CN" sz="2570">
                <a:latin typeface="Arial" panose="020B0604020202020204" pitchFamily="34" charset="0"/>
                <a:cs typeface="Arial" panose="020B0604020202020204" pitchFamily="34" charset="0"/>
                <a:sym typeface="+mn-ea"/>
              </a:rPr>
              <a:t>Long-term Care Insurance System</a:t>
            </a:r>
            <a:endParaRPr lang="en-US" altLang="zh-CN" sz="2570">
              <a:solidFill>
                <a:schemeClr val="tx1"/>
              </a:solidFill>
              <a:latin typeface="Arial" panose="020B0604020202020204" pitchFamily="34" charset="0"/>
              <a:cs typeface="Arial" panose="020B0604020202020204" pitchFamily="34" charset="0"/>
              <a:sym typeface="+mn-ea"/>
            </a:endParaRPr>
          </a:p>
          <a:p>
            <a:pPr marL="457200" lvl="2" indent="0">
              <a:lnSpc>
                <a:spcPct val="150000"/>
              </a:lnSpc>
              <a:buFont typeface="+mj-lt"/>
              <a:buNone/>
            </a:pPr>
            <a:endParaRPr lang="en-US" altLang="zh-CN" sz="2570">
              <a:solidFill>
                <a:schemeClr val="tx1"/>
              </a:solidFill>
              <a:latin typeface="Arial" panose="020B0604020202020204" pitchFamily="34" charset="0"/>
              <a:cs typeface="Arial" panose="020B0604020202020204"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p:txBody>
          <a:bodyPr>
            <a:noAutofit/>
          </a:bodyPr>
          <a:p>
            <a:pPr marL="0" indent="0">
              <a:lnSpc>
                <a:spcPct val="125000"/>
              </a:lnSpc>
              <a:spcAft>
                <a:spcPts val="0"/>
              </a:spcAft>
              <a:buFont typeface="Arial" panose="020B0604020202020204" pitchFamily="34" charset="0"/>
              <a:buNone/>
            </a:pPr>
            <a:r>
              <a:rPr lang="en-US" altLang="zh-CN" sz="2400">
                <a:solidFill>
                  <a:schemeClr val="tx1"/>
                </a:solidFill>
                <a:latin typeface="Arial" panose="020B0604020202020204" pitchFamily="34" charset="0"/>
                <a:cs typeface="Arial" panose="020B0604020202020204" pitchFamily="34" charset="0"/>
              </a:rPr>
              <a:t>Both in Japan and China, ......</a:t>
            </a:r>
            <a:endParaRPr lang="en-US" altLang="zh-CN" sz="2400">
              <a:solidFill>
                <a:schemeClr val="tx1"/>
              </a:solidFill>
              <a:latin typeface="Arial" panose="020B0604020202020204" pitchFamily="34" charset="0"/>
              <a:cs typeface="Arial" panose="020B0604020202020204" pitchFamily="34" charset="0"/>
            </a:endParaRPr>
          </a:p>
          <a:p>
            <a:pPr>
              <a:lnSpc>
                <a:spcPct val="125000"/>
              </a:lnSpc>
              <a:spcAft>
                <a:spcPts val="0"/>
              </a:spcAft>
              <a:buFont typeface="Arial" panose="020B0604020202020204" pitchFamily="34" charset="0"/>
              <a:buChar char="•"/>
            </a:pPr>
            <a:r>
              <a:rPr lang="en-US" altLang="zh-CN" sz="2400">
                <a:solidFill>
                  <a:srgbClr val="FF0000"/>
                </a:solidFill>
                <a:latin typeface="Arial" panose="020B0604020202020204" pitchFamily="34" charset="0"/>
                <a:cs typeface="Arial" panose="020B0604020202020204" pitchFamily="34" charset="0"/>
              </a:rPr>
              <a:t>Medical Institutions: </a:t>
            </a:r>
            <a:r>
              <a:rPr lang="en-US" altLang="zh-CN" sz="2400">
                <a:latin typeface="Arial" panose="020B0604020202020204" pitchFamily="34" charset="0"/>
                <a:cs typeface="Arial" panose="020B0604020202020204" pitchFamily="34" charset="0"/>
              </a:rPr>
              <a:t>Hospitals, Medical clinics, Dental clinics.</a:t>
            </a:r>
            <a:r>
              <a:rPr lang="en-US" altLang="zh-CN" sz="1800">
                <a:latin typeface="Arial" panose="020B0604020202020204" pitchFamily="34" charset="0"/>
                <a:cs typeface="Arial" panose="020B0604020202020204" pitchFamily="34" charset="0"/>
              </a:rPr>
              <a:t> </a:t>
            </a:r>
            <a:endParaRPr lang="en-US" altLang="zh-CN" sz="1800">
              <a:latin typeface="Arial" panose="020B0604020202020204" pitchFamily="34" charset="0"/>
              <a:cs typeface="Arial" panose="020B0604020202020204" pitchFamily="34" charset="0"/>
            </a:endParaRPr>
          </a:p>
          <a:p>
            <a:pPr>
              <a:lnSpc>
                <a:spcPct val="125000"/>
              </a:lnSpc>
              <a:spcAft>
                <a:spcPts val="0"/>
              </a:spcAft>
              <a:buFont typeface="Arial" panose="020B0604020202020204" pitchFamily="34" charset="0"/>
              <a:buChar char="•"/>
            </a:pPr>
            <a:endParaRPr lang="en-US" altLang="zh-CN" sz="1800">
              <a:latin typeface="Arial" panose="020B0604020202020204" pitchFamily="34" charset="0"/>
              <a:cs typeface="Arial" panose="020B0604020202020204" pitchFamily="34" charset="0"/>
            </a:endParaRPr>
          </a:p>
          <a:p>
            <a:pPr>
              <a:lnSpc>
                <a:spcPct val="125000"/>
              </a:lnSpc>
              <a:spcAft>
                <a:spcPts val="0"/>
              </a:spcAft>
              <a:buFont typeface="Arial" panose="020B0604020202020204" pitchFamily="34" charset="0"/>
              <a:buChar char="•"/>
            </a:pPr>
            <a:r>
              <a:rPr lang="en-US" altLang="zh-CN" sz="2400">
                <a:solidFill>
                  <a:srgbClr val="FF0000"/>
                </a:solidFill>
                <a:latin typeface="Arial" panose="020B0604020202020204" pitchFamily="34" charset="0"/>
                <a:cs typeface="Arial" panose="020B0604020202020204" pitchFamily="34" charset="0"/>
              </a:rPr>
              <a:t>Health Care Professionals:</a:t>
            </a:r>
            <a:endParaRPr lang="en-US" altLang="zh-CN" sz="2400">
              <a:solidFill>
                <a:srgbClr val="FF0000"/>
              </a:solidFill>
              <a:latin typeface="Arial" panose="020B0604020202020204" pitchFamily="34" charset="0"/>
              <a:cs typeface="Arial" panose="020B0604020202020204" pitchFamily="34" charset="0"/>
            </a:endParaRPr>
          </a:p>
          <a:p>
            <a:pPr marL="914400" lvl="1" indent="-457200">
              <a:lnSpc>
                <a:spcPct val="125000"/>
              </a:lnSpc>
              <a:spcAft>
                <a:spcPts val="0"/>
              </a:spcAft>
              <a:buFont typeface="+mj-lt"/>
              <a:buAutoNum type="arabicPeriod"/>
            </a:pPr>
            <a:r>
              <a:rPr lang="en-US" altLang="zh-CN" sz="2000">
                <a:solidFill>
                  <a:schemeClr val="tx1"/>
                </a:solidFill>
                <a:latin typeface="Arial" panose="020B0604020202020204" pitchFamily="34" charset="0"/>
                <a:cs typeface="Arial" panose="020B0604020202020204" pitchFamily="34" charset="0"/>
              </a:rPr>
              <a:t>Nurses, physicians, dentists, pharmacists</a:t>
            </a:r>
            <a:endParaRPr lang="en-US" altLang="zh-CN" sz="2000">
              <a:solidFill>
                <a:schemeClr val="tx1"/>
              </a:solidFill>
              <a:latin typeface="Arial" panose="020B0604020202020204" pitchFamily="34" charset="0"/>
              <a:cs typeface="Arial" panose="020B0604020202020204" pitchFamily="34" charset="0"/>
            </a:endParaRPr>
          </a:p>
          <a:p>
            <a:pPr marL="914400" lvl="1" indent="-457200">
              <a:lnSpc>
                <a:spcPct val="125000"/>
              </a:lnSpc>
              <a:spcAft>
                <a:spcPts val="0"/>
              </a:spcAft>
              <a:buFont typeface="+mj-lt"/>
              <a:buAutoNum type="arabicPeriod"/>
            </a:pPr>
            <a:r>
              <a:rPr lang="en-US" altLang="zh-CN" sz="2000">
                <a:solidFill>
                  <a:schemeClr val="tx1"/>
                </a:solidFill>
                <a:latin typeface="Arial" panose="020B0604020202020204" pitchFamily="34" charset="0"/>
                <a:cs typeface="Arial" panose="020B0604020202020204" pitchFamily="34" charset="0"/>
              </a:rPr>
              <a:t>Others are also engaged in health care</a:t>
            </a:r>
            <a:endParaRPr lang="en-US" altLang="zh-CN" sz="2000">
              <a:solidFill>
                <a:schemeClr val="tx1"/>
              </a:solidFill>
              <a:latin typeface="Arial" panose="020B0604020202020204" pitchFamily="34" charset="0"/>
              <a:cs typeface="Arial" panose="020B0604020202020204" pitchFamily="34" charset="0"/>
            </a:endParaRPr>
          </a:p>
        </p:txBody>
      </p:sp>
      <p:sp>
        <p:nvSpPr>
          <p:cNvPr id="4" name="标题 3"/>
          <p:cNvSpPr>
            <a:spLocks noGrp="1"/>
          </p:cNvSpPr>
          <p:nvPr>
            <p:ph type="title"/>
          </p:nvPr>
        </p:nvSpPr>
        <p:spPr/>
        <p:txBody>
          <a:bodyPr/>
          <a:p>
            <a:pPr algn="l">
              <a:buClrTx/>
              <a:buSzTx/>
              <a:buFontTx/>
            </a:pPr>
            <a:r>
              <a:rPr lang="en-US" altLang="zh-CN" u="sng">
                <a:latin typeface="Arial" panose="020B0604020202020204" pitchFamily="34" charset="0"/>
                <a:cs typeface="Arial" panose="020B0604020202020204" pitchFamily="34" charset="0"/>
              </a:rPr>
              <a:t>Medical Care Delivery System </a:t>
            </a:r>
            <a:endParaRPr lang="en-US" altLang="zh-CN" u="sng">
              <a:latin typeface="Arial" panose="020B0604020202020204" pitchFamily="34" charset="0"/>
              <a:cs typeface="Arial" panose="020B0604020202020204"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pPr algn="l">
              <a:buClrTx/>
              <a:buSzTx/>
              <a:buFontTx/>
            </a:pPr>
            <a:r>
              <a:rPr lang="en-US" altLang="zh-CN" u="sng">
                <a:latin typeface="Arial" panose="020B0604020202020204" pitchFamily="34" charset="0"/>
                <a:cs typeface="Arial" panose="020B0604020202020204" pitchFamily="34" charset="0"/>
              </a:rPr>
              <a:t>Medical Insurance System (in Japan)</a:t>
            </a:r>
            <a:endParaRPr lang="en-US" altLang="zh-CN" u="sng">
              <a:latin typeface="Arial" panose="020B0604020202020204" pitchFamily="34" charset="0"/>
              <a:cs typeface="Arial" panose="020B0604020202020204" pitchFamily="34" charset="0"/>
            </a:endParaRPr>
          </a:p>
        </p:txBody>
      </p:sp>
      <p:sp>
        <p:nvSpPr>
          <p:cNvPr id="3" name="内容占位符 2"/>
          <p:cNvSpPr>
            <a:spLocks noGrp="1"/>
          </p:cNvSpPr>
          <p:nvPr>
            <p:ph idx="1"/>
          </p:nvPr>
        </p:nvSpPr>
        <p:spPr>
          <a:xfrm>
            <a:off x="838200" y="1435100"/>
            <a:ext cx="9204960" cy="573405"/>
          </a:xfrm>
        </p:spPr>
        <p:txBody>
          <a:bodyPr>
            <a:noAutofit/>
          </a:bodyPr>
          <a:p>
            <a:pPr marL="0" algn="l">
              <a:lnSpc>
                <a:spcPct val="150000"/>
              </a:lnSpc>
              <a:buClrTx/>
              <a:buSzTx/>
              <a:buNone/>
            </a:pPr>
            <a:r>
              <a:rPr lang="en-US" altLang="zh-CN" sz="2000" u="sng">
                <a:solidFill>
                  <a:srgbClr val="FF0000"/>
                </a:solidFill>
                <a:latin typeface="Arial" panose="020B0604020202020204" pitchFamily="34" charset="0"/>
                <a:cs typeface="Arial" panose="020B0604020202020204" pitchFamily="34" charset="0"/>
              </a:rPr>
              <a:t>The universal health insurance system</a:t>
            </a:r>
            <a:r>
              <a:rPr lang="en-US" altLang="zh-CN" sz="2000" u="sng">
                <a:latin typeface="Arial" panose="020B0604020202020204" pitchFamily="34" charset="0"/>
                <a:cs typeface="Arial" panose="020B0604020202020204" pitchFamily="34" charset="0"/>
              </a:rPr>
              <a:t> provides medical care to all citizens. </a:t>
            </a:r>
            <a:endParaRPr lang="en-US" altLang="zh-CN" sz="2000" u="sng">
              <a:latin typeface="Arial" panose="020B0604020202020204" pitchFamily="34" charset="0"/>
              <a:cs typeface="Arial" panose="020B0604020202020204" pitchFamily="34" charset="0"/>
            </a:endParaRPr>
          </a:p>
          <a:p>
            <a:pPr marL="0" algn="l">
              <a:lnSpc>
                <a:spcPct val="150000"/>
              </a:lnSpc>
              <a:buClrTx/>
              <a:buSzTx/>
              <a:buNone/>
            </a:pPr>
            <a:endParaRPr lang="en-US" altLang="zh-CN" sz="2000" u="sng">
              <a:latin typeface="Arial" panose="020B0604020202020204" pitchFamily="34" charset="0"/>
              <a:cs typeface="Arial" panose="020B0604020202020204" pitchFamily="34" charset="0"/>
            </a:endParaRPr>
          </a:p>
        </p:txBody>
      </p:sp>
      <p:pic>
        <p:nvPicPr>
          <p:cNvPr id="4" name="图片 3"/>
          <p:cNvPicPr>
            <a:picLocks noChangeAspect="1"/>
          </p:cNvPicPr>
          <p:nvPr/>
        </p:nvPicPr>
        <p:blipFill>
          <a:blip r:embed="rId1"/>
          <a:stretch>
            <a:fillRect/>
          </a:stretch>
        </p:blipFill>
        <p:spPr>
          <a:xfrm>
            <a:off x="920750" y="2065655"/>
            <a:ext cx="10261600" cy="461010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p:cNvPicPr>
            <a:picLocks noChangeAspect="1"/>
          </p:cNvPicPr>
          <p:nvPr/>
        </p:nvPicPr>
        <p:blipFill>
          <a:blip r:embed="rId1"/>
          <a:stretch>
            <a:fillRect/>
          </a:stretch>
        </p:blipFill>
        <p:spPr>
          <a:xfrm>
            <a:off x="2261235" y="1621790"/>
            <a:ext cx="7411720" cy="4452620"/>
          </a:xfrm>
          <a:prstGeom prst="rect">
            <a:avLst/>
          </a:prstGeom>
        </p:spPr>
      </p:pic>
      <p:sp>
        <p:nvSpPr>
          <p:cNvPr id="5" name="标题 4"/>
          <p:cNvSpPr>
            <a:spLocks noGrp="1"/>
          </p:cNvSpPr>
          <p:nvPr>
            <p:ph type="title"/>
          </p:nvPr>
        </p:nvSpPr>
        <p:spPr/>
        <p:txBody>
          <a:bodyPr/>
          <a:p>
            <a:pPr algn="l">
              <a:buClrTx/>
              <a:buSzTx/>
              <a:buFontTx/>
            </a:pPr>
            <a:r>
              <a:rPr lang="en-US" altLang="zh-CN" u="sng">
                <a:latin typeface="Arial" panose="020B0604020202020204" pitchFamily="34" charset="0"/>
                <a:cs typeface="Arial" panose="020B0604020202020204" pitchFamily="34" charset="0"/>
              </a:rPr>
              <a:t>Medical Insurance System (in Japan)</a:t>
            </a:r>
            <a:endParaRPr lang="en-US" altLang="zh-CN" u="sng">
              <a:latin typeface="Arial" panose="020B0604020202020204" pitchFamily="34" charset="0"/>
              <a:cs typeface="Arial" panose="020B0604020202020204"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p:txBody>
          <a:bodyPr vert="horz" lIns="91440" tIns="45720" rIns="91440" bIns="45720" rtlCol="0" anchor="t" anchorCtr="0">
            <a:normAutofit fontScale="25000"/>
          </a:bodyPr>
          <a:p>
            <a:pPr lvl="0" algn="l">
              <a:lnSpc>
                <a:spcPct val="150000"/>
              </a:lnSpc>
              <a:spcAft>
                <a:spcPts val="0"/>
              </a:spcAft>
              <a:buClrTx/>
              <a:buSzTx/>
              <a:buFont typeface="Arial" panose="020B0604020202020204" pitchFamily="34" charset="0"/>
              <a:buChar char="•"/>
            </a:pPr>
            <a:r>
              <a:rPr lang="en-US" altLang="zh-CN" sz="8000" u="sng">
                <a:latin typeface="Arial" panose="020B0604020202020204" pitchFamily="34" charset="0"/>
                <a:cs typeface="Arial" panose="020B0604020202020204" pitchFamily="34" charset="0"/>
                <a:sym typeface="+mn-ea"/>
              </a:rPr>
              <a:t>Payment mechanism for medical costs </a:t>
            </a:r>
            <a:endParaRPr lang="en-US" altLang="zh-CN" sz="6400">
              <a:latin typeface="Arial" panose="020B0604020202020204" pitchFamily="34" charset="0"/>
              <a:cs typeface="Arial" panose="020B0604020202020204" pitchFamily="34" charset="0"/>
              <a:sym typeface="+mn-ea"/>
            </a:endParaRPr>
          </a:p>
          <a:p>
            <a:pPr marL="342900" lvl="0" indent="-342900" algn="l">
              <a:lnSpc>
                <a:spcPct val="150000"/>
              </a:lnSpc>
              <a:spcAft>
                <a:spcPts val="0"/>
              </a:spcAft>
              <a:buClrTx/>
              <a:buSzTx/>
              <a:buAutoNum type="arabicPeriod"/>
            </a:pPr>
            <a:r>
              <a:rPr lang="en-US" altLang="zh-CN" sz="6400">
                <a:latin typeface="Arial" panose="020B0604020202020204" pitchFamily="34" charset="0"/>
                <a:cs typeface="Arial" panose="020B0604020202020204" pitchFamily="34" charset="0"/>
                <a:sym typeface="+mn-ea"/>
              </a:rPr>
              <a:t>The payment of medical costs is based on </a:t>
            </a:r>
            <a:r>
              <a:rPr lang="en-US" altLang="zh-CN" sz="6400" u="sng">
                <a:solidFill>
                  <a:srgbClr val="FF0000"/>
                </a:solidFill>
                <a:latin typeface="Arial" panose="020B0604020202020204" pitchFamily="34" charset="0"/>
                <a:cs typeface="Arial" panose="020B0604020202020204" pitchFamily="34" charset="0"/>
                <a:sym typeface="+mn-ea"/>
              </a:rPr>
              <a:t>a fee-for-service system</a:t>
            </a:r>
            <a:r>
              <a:rPr lang="en-US" altLang="zh-CN" sz="6400">
                <a:latin typeface="Arial" panose="020B0604020202020204" pitchFamily="34" charset="0"/>
                <a:cs typeface="Arial" panose="020B0604020202020204" pitchFamily="34" charset="0"/>
                <a:sym typeface="+mn-ea"/>
              </a:rPr>
              <a:t>, where a fixed number of points are assigned to each medical procedure, including examinations, tests, treatments, hospitalizations, surgeries, and medications. </a:t>
            </a:r>
            <a:endParaRPr lang="en-US" altLang="zh-CN" sz="6400">
              <a:latin typeface="Arial" panose="020B0604020202020204" pitchFamily="34" charset="0"/>
              <a:cs typeface="Arial" panose="020B0604020202020204" pitchFamily="34" charset="0"/>
              <a:sym typeface="+mn-ea"/>
            </a:endParaRPr>
          </a:p>
          <a:p>
            <a:pPr marL="342900" lvl="0" indent="-342900" algn="l">
              <a:lnSpc>
                <a:spcPct val="150000"/>
              </a:lnSpc>
              <a:spcAft>
                <a:spcPts val="0"/>
              </a:spcAft>
              <a:buClrTx/>
              <a:buSzTx/>
              <a:buAutoNum type="arabicPeriod"/>
            </a:pPr>
            <a:r>
              <a:rPr lang="en-US" altLang="zh-CN" sz="6400">
                <a:solidFill>
                  <a:schemeClr val="tx1"/>
                </a:solidFill>
                <a:latin typeface="Arial" panose="020B0604020202020204" pitchFamily="34" charset="0"/>
                <a:cs typeface="Arial" panose="020B0604020202020204" pitchFamily="34" charset="0"/>
                <a:sym typeface="+mn-ea"/>
              </a:rPr>
              <a:t>As of 2022, the unit price for one point is set at 10 yen. The total number of points for the medical procedures provided is multiplied by 10 yen to calculate the medical costs, and the patient pays a certain percentage of this amount as a co-payment. Under the current fee-for-service system, </a:t>
            </a:r>
            <a:r>
              <a:rPr lang="en-US" altLang="zh-CN" sz="6400" u="sng">
                <a:solidFill>
                  <a:srgbClr val="FF0000"/>
                </a:solidFill>
                <a:latin typeface="Arial" panose="020B0604020202020204" pitchFamily="34" charset="0"/>
                <a:cs typeface="Arial" panose="020B0604020202020204" pitchFamily="34" charset="0"/>
                <a:sym typeface="+mn-ea"/>
              </a:rPr>
              <a:t>medical practitioners are incentivized to perform more medical procedures because their compensation increases with each procedure. Therefore, there is less incentive to control costs.</a:t>
            </a:r>
            <a:r>
              <a:rPr lang="en-US" altLang="zh-CN" sz="6400">
                <a:solidFill>
                  <a:schemeClr val="tx1"/>
                </a:solidFill>
                <a:latin typeface="Arial" panose="020B0604020202020204" pitchFamily="34" charset="0"/>
                <a:cs typeface="Arial" panose="020B0604020202020204" pitchFamily="34" charset="0"/>
                <a:sym typeface="+mn-ea"/>
              </a:rPr>
              <a:t> As a result, a comprehensive payment system has been adopted for some hospitalizations and outpatient services to address this issue.</a:t>
            </a:r>
            <a:endParaRPr lang="en-US" altLang="zh-CN" sz="6400">
              <a:solidFill>
                <a:schemeClr val="tx1"/>
              </a:solidFill>
              <a:latin typeface="Arial" panose="020B0604020202020204" pitchFamily="34" charset="0"/>
              <a:cs typeface="Arial" panose="020B0604020202020204" pitchFamily="34" charset="0"/>
              <a:sym typeface="+mn-ea"/>
            </a:endParaRPr>
          </a:p>
        </p:txBody>
      </p:sp>
      <p:sp>
        <p:nvSpPr>
          <p:cNvPr id="5" name="标题 4"/>
          <p:cNvSpPr>
            <a:spLocks noGrp="1"/>
          </p:cNvSpPr>
          <p:nvPr>
            <p:ph type="title"/>
          </p:nvPr>
        </p:nvSpPr>
        <p:spPr/>
        <p:txBody>
          <a:bodyPr/>
          <a:p>
            <a:pPr algn="l">
              <a:buClrTx/>
              <a:buSzTx/>
              <a:buFontTx/>
            </a:pPr>
            <a:r>
              <a:rPr lang="en-US" altLang="zh-CN" u="sng">
                <a:latin typeface="Arial" panose="020B0604020202020204" pitchFamily="34" charset="0"/>
                <a:cs typeface="Arial" panose="020B0604020202020204" pitchFamily="34" charset="0"/>
              </a:rPr>
              <a:t>Medical </a:t>
            </a:r>
            <a:r>
              <a:rPr lang="en-US" altLang="zh-CN" u="sng">
                <a:latin typeface="Arial" panose="020B0604020202020204" pitchFamily="34" charset="0"/>
                <a:cs typeface="Arial" panose="020B0604020202020204" pitchFamily="34" charset="0"/>
                <a:sym typeface="+mn-ea"/>
              </a:rPr>
              <a:t>Insurance</a:t>
            </a:r>
            <a:r>
              <a:rPr lang="en-US" altLang="zh-CN" u="sng">
                <a:latin typeface="Arial" panose="020B0604020202020204" pitchFamily="34" charset="0"/>
                <a:cs typeface="Arial" panose="020B0604020202020204" pitchFamily="34" charset="0"/>
              </a:rPr>
              <a:t> System (in Japan)</a:t>
            </a:r>
            <a:endParaRPr lang="en-US" altLang="zh-CN" u="sng">
              <a:latin typeface="Arial" panose="020B0604020202020204" pitchFamily="34" charset="0"/>
              <a:cs typeface="Arial" panose="020B0604020202020204"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p:cNvPicPr>
            <a:picLocks noChangeAspect="1"/>
          </p:cNvPicPr>
          <p:nvPr/>
        </p:nvPicPr>
        <p:blipFill>
          <a:blip r:embed="rId1"/>
          <a:srcRect b="1272"/>
          <a:stretch>
            <a:fillRect/>
          </a:stretch>
        </p:blipFill>
        <p:spPr>
          <a:xfrm>
            <a:off x="2306320" y="2430780"/>
            <a:ext cx="6873875" cy="3865880"/>
          </a:xfrm>
          <a:prstGeom prst="rect">
            <a:avLst/>
          </a:prstGeom>
        </p:spPr>
      </p:pic>
      <p:sp>
        <p:nvSpPr>
          <p:cNvPr id="6" name="标题 5"/>
          <p:cNvSpPr>
            <a:spLocks noGrp="1"/>
          </p:cNvSpPr>
          <p:nvPr>
            <p:ph type="title"/>
          </p:nvPr>
        </p:nvSpPr>
        <p:spPr/>
        <p:txBody>
          <a:bodyPr/>
          <a:p>
            <a:pPr algn="l">
              <a:buClrTx/>
              <a:buSzTx/>
              <a:buFontTx/>
            </a:pPr>
            <a:r>
              <a:rPr lang="en-US" altLang="zh-CN" u="sng">
                <a:latin typeface="Arial" panose="020B0604020202020204" pitchFamily="34" charset="0"/>
                <a:cs typeface="Arial" panose="020B0604020202020204" pitchFamily="34" charset="0"/>
              </a:rPr>
              <a:t>Medical </a:t>
            </a:r>
            <a:r>
              <a:rPr lang="en-US" altLang="zh-CN" u="sng">
                <a:latin typeface="Arial" panose="020B0604020202020204" pitchFamily="34" charset="0"/>
                <a:cs typeface="Arial" panose="020B0604020202020204" pitchFamily="34" charset="0"/>
                <a:sym typeface="+mn-ea"/>
              </a:rPr>
              <a:t>Insurance</a:t>
            </a:r>
            <a:r>
              <a:rPr lang="en-US" altLang="zh-CN" u="sng">
                <a:latin typeface="Arial" panose="020B0604020202020204" pitchFamily="34" charset="0"/>
                <a:cs typeface="Arial" panose="020B0604020202020204" pitchFamily="34" charset="0"/>
              </a:rPr>
              <a:t> System (in Japan)</a:t>
            </a:r>
            <a:endParaRPr lang="en-US" altLang="zh-CN" u="sng">
              <a:latin typeface="Arial" panose="020B0604020202020204" pitchFamily="34" charset="0"/>
              <a:cs typeface="Arial" panose="020B0604020202020204" pitchFamily="34" charset="0"/>
            </a:endParaRPr>
          </a:p>
        </p:txBody>
      </p:sp>
      <p:sp>
        <p:nvSpPr>
          <p:cNvPr id="2" name="文本框 1"/>
          <p:cNvSpPr txBox="1"/>
          <p:nvPr/>
        </p:nvSpPr>
        <p:spPr>
          <a:xfrm>
            <a:off x="3321685" y="1750695"/>
            <a:ext cx="5132705" cy="460375"/>
          </a:xfrm>
          <a:prstGeom prst="rect">
            <a:avLst/>
          </a:prstGeom>
          <a:noFill/>
        </p:spPr>
        <p:txBody>
          <a:bodyPr wrap="square" rtlCol="0" anchor="t">
            <a:spAutoFit/>
          </a:bodyPr>
          <a:p>
            <a:r>
              <a:rPr lang="en-US" altLang="zh-CN" sz="2400" u="sng">
                <a:solidFill>
                  <a:schemeClr val="tx1"/>
                </a:solidFill>
                <a:latin typeface="Arial" panose="020B0604020202020204" pitchFamily="34" charset="0"/>
                <a:ea typeface="+mj-ea"/>
                <a:cs typeface="Arial" panose="020B0604020202020204" pitchFamily="34" charset="0"/>
                <a:sym typeface="+mn-ea"/>
              </a:rPr>
              <a:t>Trends in medical care expenditure</a:t>
            </a:r>
            <a:endParaRPr lang="en-US" altLang="zh-CN" sz="2400" u="sng">
              <a:solidFill>
                <a:schemeClr val="tx1"/>
              </a:solidFill>
              <a:latin typeface="Arial" panose="020B0604020202020204" pitchFamily="34" charset="0"/>
              <a:ea typeface="+mj-ea"/>
              <a:cs typeface="Arial" panose="020B0604020202020204" pitchFamily="34" charset="0"/>
              <a:sym typeface="+mn-ea"/>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p:txBody>
          <a:bodyPr>
            <a:noAutofit/>
          </a:bodyPr>
          <a:p>
            <a:pPr marL="0" algn="l">
              <a:lnSpc>
                <a:spcPct val="150000"/>
              </a:lnSpc>
              <a:buClrTx/>
              <a:buSzTx/>
            </a:pPr>
            <a:r>
              <a:rPr lang="en-US" altLang="zh-CN" sz="1800" u="sng">
                <a:solidFill>
                  <a:srgbClr val="FF0000"/>
                </a:solidFill>
                <a:latin typeface="Arial" panose="020B0604020202020204" pitchFamily="34" charset="0"/>
                <a:ea typeface="+mj-ea"/>
                <a:cs typeface="Arial" panose="020B0604020202020204" pitchFamily="34" charset="0"/>
              </a:rPr>
              <a:t>Basic medical insurance includes two systems:</a:t>
            </a:r>
            <a:r>
              <a:rPr lang="en-US" altLang="zh-CN" sz="1800">
                <a:latin typeface="Arial" panose="020B0604020202020204" pitchFamily="34" charset="0"/>
                <a:ea typeface="+mj-ea"/>
                <a:cs typeface="Arial" panose="020B0604020202020204" pitchFamily="34" charset="0"/>
              </a:rPr>
              <a:t> </a:t>
            </a:r>
            <a:endParaRPr lang="en-US" altLang="zh-CN" sz="1800">
              <a:latin typeface="Arial" panose="020B0604020202020204" pitchFamily="34" charset="0"/>
              <a:ea typeface="+mj-ea"/>
              <a:cs typeface="Arial" panose="020B0604020202020204" pitchFamily="34" charset="0"/>
            </a:endParaRPr>
          </a:p>
          <a:p>
            <a:pPr marL="342900" indent="-342900" algn="l">
              <a:lnSpc>
                <a:spcPct val="150000"/>
              </a:lnSpc>
              <a:buClrTx/>
              <a:buSzTx/>
              <a:buFont typeface="+mj-lt"/>
              <a:buAutoNum type="arabicPeriod"/>
            </a:pPr>
            <a:r>
              <a:rPr lang="en-US" altLang="zh-CN" sz="1600">
                <a:solidFill>
                  <a:schemeClr val="tx1"/>
                </a:solidFill>
                <a:latin typeface="Arial" panose="020B0604020202020204" pitchFamily="34" charset="0"/>
                <a:ea typeface="+mj-ea"/>
                <a:cs typeface="Arial" panose="020B0604020202020204" pitchFamily="34" charset="0"/>
              </a:rPr>
              <a:t>employee medical insurance (</a:t>
            </a:r>
            <a:r>
              <a:rPr lang="en-US" altLang="zh-CN" sz="1600">
                <a:solidFill>
                  <a:schemeClr val="tx1"/>
                </a:solidFill>
                <a:latin typeface="Arial" panose="020B0604020202020204" pitchFamily="34" charset="0"/>
                <a:ea typeface="+mj-ea"/>
                <a:cs typeface="Arial" panose="020B0604020202020204" pitchFamily="34" charset="0"/>
                <a:sym typeface="+mn-ea"/>
              </a:rPr>
              <a:t>covers the urban employed population)</a:t>
            </a:r>
            <a:endParaRPr lang="en-US" altLang="zh-CN" sz="1600">
              <a:solidFill>
                <a:schemeClr val="tx1"/>
              </a:solidFill>
              <a:latin typeface="Arial" panose="020B0604020202020204" pitchFamily="34" charset="0"/>
              <a:ea typeface="+mj-ea"/>
              <a:cs typeface="Arial" panose="020B0604020202020204" pitchFamily="34" charset="0"/>
              <a:sym typeface="+mn-ea"/>
            </a:endParaRPr>
          </a:p>
          <a:p>
            <a:pPr marL="342900" indent="-342900" algn="l">
              <a:lnSpc>
                <a:spcPct val="150000"/>
              </a:lnSpc>
              <a:buClrTx/>
              <a:buSzTx/>
              <a:buFont typeface="+mj-lt"/>
              <a:buAutoNum type="arabicPeriod"/>
            </a:pPr>
            <a:r>
              <a:rPr lang="en-US" altLang="zh-CN" sz="1600">
                <a:solidFill>
                  <a:schemeClr val="tx1"/>
                </a:solidFill>
                <a:latin typeface="Arial" panose="020B0604020202020204" pitchFamily="34" charset="0"/>
                <a:ea typeface="+mj-ea"/>
                <a:cs typeface="Arial" panose="020B0604020202020204" pitchFamily="34" charset="0"/>
              </a:rPr>
              <a:t>resident medical insurance</a:t>
            </a:r>
            <a:r>
              <a:rPr lang="en-US" altLang="zh-CN" sz="1600">
                <a:solidFill>
                  <a:srgbClr val="FF0000"/>
                </a:solidFill>
                <a:latin typeface="Arial" panose="020B0604020202020204" pitchFamily="34" charset="0"/>
                <a:ea typeface="+mj-ea"/>
                <a:cs typeface="Arial" panose="020B0604020202020204" pitchFamily="34" charset="0"/>
              </a:rPr>
              <a:t> </a:t>
            </a:r>
            <a:r>
              <a:rPr lang="en-US" altLang="zh-CN" sz="1600">
                <a:solidFill>
                  <a:schemeClr val="tx1"/>
                </a:solidFill>
                <a:latin typeface="Arial" panose="020B0604020202020204" pitchFamily="34" charset="0"/>
                <a:ea typeface="+mj-ea"/>
                <a:cs typeface="Arial" panose="020B0604020202020204" pitchFamily="34" charset="0"/>
              </a:rPr>
              <a:t>(</a:t>
            </a:r>
            <a:r>
              <a:rPr lang="en-US" altLang="zh-CN" sz="1600">
                <a:latin typeface="Arial" panose="020B0604020202020204" pitchFamily="34" charset="0"/>
                <a:ea typeface="+mj-ea"/>
                <a:cs typeface="Arial" panose="020B0604020202020204" pitchFamily="34" charset="0"/>
                <a:sym typeface="+mn-ea"/>
              </a:rPr>
              <a:t>covers the urban non-employed population and the rural population) </a:t>
            </a:r>
            <a:endParaRPr lang="en-US" altLang="zh-CN" sz="1600">
              <a:latin typeface="Arial" panose="020B0604020202020204" pitchFamily="34" charset="0"/>
              <a:ea typeface="+mj-ea"/>
              <a:cs typeface="Arial" panose="020B0604020202020204" pitchFamily="34" charset="0"/>
              <a:sym typeface="+mn-ea"/>
            </a:endParaRPr>
          </a:p>
          <a:p>
            <a:pPr marL="0" indent="0" algn="l">
              <a:lnSpc>
                <a:spcPct val="150000"/>
              </a:lnSpc>
              <a:buClrTx/>
              <a:buSzTx/>
              <a:buFont typeface="+mj-ea"/>
              <a:buNone/>
            </a:pPr>
            <a:endParaRPr lang="zh-CN" altLang="en-US" sz="1600">
              <a:latin typeface="Arial" panose="020B0604020202020204" pitchFamily="34" charset="0"/>
              <a:ea typeface="黑体" panose="02010609060101010101" charset="-122"/>
              <a:cs typeface="Arial" panose="020B0604020202020204" pitchFamily="34" charset="0"/>
              <a:sym typeface="+mn-ea"/>
            </a:endParaRPr>
          </a:p>
          <a:p>
            <a:pPr algn="l">
              <a:lnSpc>
                <a:spcPct val="150000"/>
              </a:lnSpc>
              <a:buClrTx/>
              <a:buSzTx/>
              <a:buFont typeface="Arial" panose="020B0604020202020204" pitchFamily="34" charset="0"/>
              <a:buChar char="•"/>
            </a:pPr>
            <a:r>
              <a:rPr lang="en-US" altLang="zh-CN" sz="1600">
                <a:latin typeface="Arial" panose="020B0604020202020204" pitchFamily="34" charset="0"/>
                <a:ea typeface="+mj-ea"/>
                <a:cs typeface="Arial" panose="020B0604020202020204" pitchFamily="34" charset="0"/>
                <a:sym typeface="+mn-ea"/>
              </a:rPr>
              <a:t>The </a:t>
            </a:r>
            <a:r>
              <a:rPr lang="en-US" altLang="zh-CN" sz="1600">
                <a:solidFill>
                  <a:srgbClr val="FF0000"/>
                </a:solidFill>
                <a:latin typeface="Arial" panose="020B0604020202020204" pitchFamily="34" charset="0"/>
                <a:ea typeface="+mj-ea"/>
                <a:cs typeface="Arial" panose="020B0604020202020204" pitchFamily="34" charset="0"/>
                <a:sym typeface="+mn-ea"/>
              </a:rPr>
              <a:t>urban employed</a:t>
            </a:r>
            <a:r>
              <a:rPr lang="en-US" altLang="zh-CN" sz="1600">
                <a:latin typeface="Arial" panose="020B0604020202020204" pitchFamily="34" charset="0"/>
                <a:ea typeface="+mj-ea"/>
                <a:cs typeface="Arial" panose="020B0604020202020204" pitchFamily="34" charset="0"/>
                <a:sym typeface="+mn-ea"/>
              </a:rPr>
              <a:t> are required to enroll in an employment-based program, which is funded primarily </a:t>
            </a:r>
            <a:r>
              <a:rPr lang="en-US" altLang="zh-CN" sz="1600">
                <a:solidFill>
                  <a:srgbClr val="FF0000"/>
                </a:solidFill>
                <a:latin typeface="Arial" panose="020B0604020202020204" pitchFamily="34" charset="0"/>
                <a:ea typeface="+mj-ea"/>
                <a:cs typeface="Arial" panose="020B0604020202020204" pitchFamily="34" charset="0"/>
                <a:sym typeface="+mn-ea"/>
              </a:rPr>
              <a:t>via employer and employee payroll taxes</a:t>
            </a:r>
            <a:r>
              <a:rPr lang="en-US" altLang="zh-CN" sz="1600">
                <a:latin typeface="Arial" panose="020B0604020202020204" pitchFamily="34" charset="0"/>
                <a:ea typeface="+mj-ea"/>
                <a:cs typeface="Arial" panose="020B0604020202020204" pitchFamily="34" charset="0"/>
                <a:sym typeface="+mn-ea"/>
              </a:rPr>
              <a:t>. </a:t>
            </a:r>
            <a:r>
              <a:rPr lang="en-US" altLang="zh-CN" sz="1600">
                <a:solidFill>
                  <a:srgbClr val="FF0000"/>
                </a:solidFill>
                <a:latin typeface="Arial" panose="020B0604020202020204" pitchFamily="34" charset="0"/>
                <a:ea typeface="+mj-ea"/>
                <a:cs typeface="Arial" panose="020B0604020202020204" pitchFamily="34" charset="0"/>
                <a:sym typeface="+mn-ea"/>
              </a:rPr>
              <a:t>Other residents</a:t>
            </a:r>
            <a:r>
              <a:rPr lang="en-US" altLang="zh-CN" sz="1600">
                <a:latin typeface="Arial" panose="020B0604020202020204" pitchFamily="34" charset="0"/>
                <a:ea typeface="+mj-ea"/>
                <a:cs typeface="Arial" panose="020B0604020202020204" pitchFamily="34" charset="0"/>
                <a:sym typeface="+mn-ea"/>
              </a:rPr>
              <a:t> can </a:t>
            </a:r>
            <a:r>
              <a:rPr lang="en-US" altLang="zh-CN" sz="1600">
                <a:solidFill>
                  <a:srgbClr val="FF0000"/>
                </a:solidFill>
                <a:latin typeface="Arial" panose="020B0604020202020204" pitchFamily="34" charset="0"/>
                <a:ea typeface="+mj-ea"/>
                <a:cs typeface="Arial" panose="020B0604020202020204" pitchFamily="34" charset="0"/>
                <a:sym typeface="+mn-ea"/>
              </a:rPr>
              <a:t>voluntarily enroll</a:t>
            </a:r>
            <a:r>
              <a:rPr lang="en-US" altLang="zh-CN" sz="1600">
                <a:latin typeface="Arial" panose="020B0604020202020204" pitchFamily="34" charset="0"/>
                <a:ea typeface="+mj-ea"/>
                <a:cs typeface="Arial" panose="020B0604020202020204" pitchFamily="34" charset="0"/>
                <a:sym typeface="+mn-ea"/>
              </a:rPr>
              <a:t> in Urban-Rural Resident Basic Medical Insurance, financed primarily by central and local governments</a:t>
            </a:r>
            <a:r>
              <a:rPr lang="en-US" altLang="zh-CN" sz="1600">
                <a:solidFill>
                  <a:srgbClr val="FF0000"/>
                </a:solidFill>
                <a:latin typeface="Arial" panose="020B0604020202020204" pitchFamily="34" charset="0"/>
                <a:ea typeface="+mj-ea"/>
                <a:cs typeface="Arial" panose="020B0604020202020204" pitchFamily="34" charset="0"/>
                <a:sym typeface="+mn-ea"/>
              </a:rPr>
              <a:t> through individual premium subsidies</a:t>
            </a:r>
            <a:r>
              <a:rPr lang="en-US" altLang="zh-CN" sz="1600">
                <a:latin typeface="Arial" panose="020B0604020202020204" pitchFamily="34" charset="0"/>
                <a:ea typeface="+mj-ea"/>
                <a:cs typeface="Arial" panose="020B0604020202020204" pitchFamily="34" charset="0"/>
                <a:sym typeface="+mn-ea"/>
              </a:rPr>
              <a:t>.</a:t>
            </a:r>
            <a:endParaRPr lang="en-US" altLang="zh-CN" sz="1600">
              <a:latin typeface="Arial" panose="020B0604020202020204" pitchFamily="34" charset="0"/>
              <a:ea typeface="+mj-ea"/>
              <a:cs typeface="Arial" panose="020B0604020202020204" pitchFamily="34" charset="0"/>
              <a:sym typeface="+mn-ea"/>
            </a:endParaRPr>
          </a:p>
          <a:p>
            <a:pPr marL="0" indent="0" algn="l">
              <a:lnSpc>
                <a:spcPct val="150000"/>
              </a:lnSpc>
              <a:buClrTx/>
              <a:buSzTx/>
              <a:buFont typeface="+mj-ea"/>
              <a:buNone/>
            </a:pPr>
            <a:endParaRPr lang="en-US" altLang="zh-CN" sz="1600">
              <a:latin typeface="Arial" panose="020B0604020202020204" pitchFamily="34" charset="0"/>
              <a:ea typeface="+mj-ea"/>
              <a:cs typeface="Arial" panose="020B0604020202020204" pitchFamily="34" charset="0"/>
              <a:sym typeface="+mn-ea"/>
            </a:endParaRPr>
          </a:p>
          <a:p>
            <a:pPr algn="l">
              <a:lnSpc>
                <a:spcPct val="150000"/>
              </a:lnSpc>
              <a:buClrTx/>
              <a:buSzTx/>
              <a:buFont typeface="Arial" panose="020B0604020202020204" pitchFamily="34" charset="0"/>
              <a:buChar char="•"/>
            </a:pPr>
            <a:r>
              <a:rPr lang="en-US" altLang="zh-CN" sz="1600">
                <a:latin typeface="Arial" panose="020B0604020202020204" pitchFamily="34" charset="0"/>
                <a:ea typeface="+mj-ea"/>
                <a:cs typeface="Arial" panose="020B0604020202020204" pitchFamily="34" charset="0"/>
                <a:sym typeface="+mn-ea"/>
              </a:rPr>
              <a:t> By the end of 2023, about 1.334 billion people had participated in basic medical insurance, with coverage stable at </a:t>
            </a:r>
            <a:r>
              <a:rPr lang="en-US" altLang="zh-CN" sz="1600">
                <a:solidFill>
                  <a:srgbClr val="FF0000"/>
                </a:solidFill>
                <a:latin typeface="Arial" panose="020B0604020202020204" pitchFamily="34" charset="0"/>
                <a:ea typeface="+mj-ea"/>
                <a:cs typeface="Arial" panose="020B0604020202020204" pitchFamily="34" charset="0"/>
                <a:sym typeface="+mn-ea"/>
              </a:rPr>
              <a:t>more than 95%</a:t>
            </a:r>
            <a:r>
              <a:rPr lang="en-US" altLang="zh-CN" sz="1600">
                <a:latin typeface="Arial" panose="020B0604020202020204" pitchFamily="34" charset="0"/>
                <a:ea typeface="+mj-ea"/>
                <a:cs typeface="Arial" panose="020B0604020202020204" pitchFamily="34" charset="0"/>
                <a:sym typeface="+mn-ea"/>
              </a:rPr>
              <a:t>.</a:t>
            </a:r>
            <a:endParaRPr lang="en-US" altLang="zh-CN" sz="1600">
              <a:latin typeface="Arial" panose="020B0604020202020204" pitchFamily="34" charset="0"/>
              <a:ea typeface="+mj-ea"/>
              <a:cs typeface="Arial" panose="020B0604020202020204" pitchFamily="34" charset="0"/>
              <a:sym typeface="+mn-ea"/>
            </a:endParaRPr>
          </a:p>
        </p:txBody>
      </p:sp>
      <p:sp>
        <p:nvSpPr>
          <p:cNvPr id="4" name="标题 3"/>
          <p:cNvSpPr>
            <a:spLocks noGrp="1"/>
          </p:cNvSpPr>
          <p:nvPr>
            <p:ph type="title"/>
          </p:nvPr>
        </p:nvSpPr>
        <p:spPr/>
        <p:txBody>
          <a:bodyPr/>
          <a:p>
            <a:pPr algn="l">
              <a:buClrTx/>
              <a:buSzTx/>
              <a:buFontTx/>
            </a:pPr>
            <a:r>
              <a:rPr lang="en-US" altLang="zh-CN" u="sng">
                <a:latin typeface="Arial" panose="020B0604020202020204" pitchFamily="34" charset="0"/>
                <a:cs typeface="Arial" panose="020B0604020202020204" pitchFamily="34" charset="0"/>
              </a:rPr>
              <a:t>Medical Insurance System (in China)</a:t>
            </a:r>
            <a:endParaRPr lang="en-US" altLang="zh-CN" u="sng">
              <a:latin typeface="Arial" panose="020B0604020202020204" pitchFamily="34" charset="0"/>
              <a:cs typeface="Arial" panose="020B060402020202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u="sng">
                <a:latin typeface="Arial" panose="020B0604020202020204" pitchFamily="34" charset="0"/>
                <a:cs typeface="Arial" panose="020B0604020202020204" pitchFamily="34" charset="0"/>
                <a:sym typeface="+mn-ea"/>
              </a:rPr>
              <a:t>Topics</a:t>
            </a:r>
            <a:endParaRPr lang="zh-CN" altLang="en-US"/>
          </a:p>
        </p:txBody>
      </p:sp>
      <p:sp>
        <p:nvSpPr>
          <p:cNvPr id="3" name="内容占位符 2"/>
          <p:cNvSpPr>
            <a:spLocks noGrp="1"/>
          </p:cNvSpPr>
          <p:nvPr>
            <p:ph idx="1"/>
          </p:nvPr>
        </p:nvSpPr>
        <p:spPr/>
        <p:txBody>
          <a:bodyPr>
            <a:normAutofit/>
          </a:bodyPr>
          <a:p>
            <a:pPr marL="0" lvl="1" indent="0">
              <a:lnSpc>
                <a:spcPct val="150000"/>
              </a:lnSpc>
              <a:buFont typeface="+mj-lt"/>
              <a:buNone/>
            </a:pPr>
            <a:r>
              <a:rPr lang="en-US" altLang="zh-CN" sz="2400" u="sng">
                <a:latin typeface="Arial" panose="020B0604020202020204" pitchFamily="34" charset="0"/>
                <a:cs typeface="Arial" panose="020B0604020202020204" pitchFamily="34" charset="0"/>
                <a:sym typeface="+mn-ea"/>
              </a:rPr>
              <a:t>1. Nursing Care Demand</a:t>
            </a:r>
            <a:endParaRPr lang="en-US" altLang="zh-CN" sz="2400" u="sng">
              <a:latin typeface="Arial" panose="020B0604020202020204" pitchFamily="34" charset="0"/>
              <a:cs typeface="Arial" panose="020B0604020202020204" pitchFamily="34" charset="0"/>
              <a:sym typeface="+mn-ea"/>
            </a:endParaRPr>
          </a:p>
          <a:p>
            <a:pPr marL="0" lvl="1" indent="0">
              <a:lnSpc>
                <a:spcPct val="150000"/>
              </a:lnSpc>
              <a:buFont typeface="+mj-lt"/>
              <a:buNone/>
            </a:pPr>
            <a:r>
              <a:rPr lang="en-US" altLang="zh-CN" sz="2400" u="sng">
                <a:latin typeface="Arial" panose="020B0604020202020204" pitchFamily="34" charset="0"/>
                <a:cs typeface="Arial" panose="020B0604020202020204" pitchFamily="34" charset="0"/>
                <a:sym typeface="+mn-ea"/>
              </a:rPr>
              <a:t>2. Health Care Delivery System</a:t>
            </a:r>
            <a:endParaRPr lang="en-US" altLang="zh-CN" sz="2400" u="sng">
              <a:latin typeface="Arial" panose="020B0604020202020204" pitchFamily="34" charset="0"/>
              <a:cs typeface="Arial" panose="020B0604020202020204" pitchFamily="34" charset="0"/>
              <a:sym typeface="+mn-ea"/>
            </a:endParaRPr>
          </a:p>
          <a:p>
            <a:pPr marL="971550" lvl="2" indent="-514350">
              <a:lnSpc>
                <a:spcPct val="150000"/>
              </a:lnSpc>
              <a:buFont typeface="+mj-ea"/>
              <a:buAutoNum type="circleNumDbPlain"/>
            </a:pPr>
            <a:r>
              <a:rPr lang="en-US" altLang="zh-CN" sz="2400">
                <a:latin typeface="Arial" panose="020B0604020202020204" pitchFamily="34" charset="0"/>
                <a:cs typeface="Arial" panose="020B0604020202020204" pitchFamily="34" charset="0"/>
                <a:sym typeface="+mn-ea"/>
              </a:rPr>
              <a:t>Medical Care Delivery System</a:t>
            </a:r>
            <a:endParaRPr lang="en-US" altLang="zh-CN" sz="2400">
              <a:latin typeface="Arial" panose="020B0604020202020204" pitchFamily="34" charset="0"/>
              <a:cs typeface="Arial" panose="020B0604020202020204" pitchFamily="34" charset="0"/>
              <a:sym typeface="+mn-ea"/>
            </a:endParaRPr>
          </a:p>
          <a:p>
            <a:pPr marL="971550" lvl="2" indent="-514350">
              <a:lnSpc>
                <a:spcPct val="150000"/>
              </a:lnSpc>
              <a:buFont typeface="+mj-ea"/>
              <a:buAutoNum type="circleNumDbPlain"/>
            </a:pPr>
            <a:r>
              <a:rPr lang="en-US" altLang="zh-CN" sz="2400">
                <a:latin typeface="Arial" panose="020B0604020202020204" pitchFamily="34" charset="0"/>
                <a:cs typeface="Arial" panose="020B0604020202020204" pitchFamily="34" charset="0"/>
                <a:sym typeface="+mn-ea"/>
              </a:rPr>
              <a:t>Medical Insurance</a:t>
            </a:r>
            <a:r>
              <a:rPr lang="en-US" altLang="zh-CN" sz="2400">
                <a:latin typeface="Arial" panose="020B0604020202020204" pitchFamily="34" charset="0"/>
                <a:cs typeface="Arial" panose="020B0604020202020204" pitchFamily="34" charset="0"/>
                <a:sym typeface="+mn-ea"/>
              </a:rPr>
              <a:t> System</a:t>
            </a:r>
            <a:endParaRPr lang="en-US" altLang="zh-CN" sz="2400">
              <a:latin typeface="Arial" panose="020B0604020202020204" pitchFamily="34" charset="0"/>
              <a:cs typeface="Arial" panose="020B0604020202020204" pitchFamily="34" charset="0"/>
              <a:sym typeface="+mn-ea"/>
            </a:endParaRPr>
          </a:p>
          <a:p>
            <a:pPr marL="971550" lvl="2" indent="-514350">
              <a:lnSpc>
                <a:spcPct val="150000"/>
              </a:lnSpc>
              <a:buFont typeface="+mj-ea"/>
              <a:buAutoNum type="circleNumDbPlain"/>
            </a:pPr>
            <a:r>
              <a:rPr lang="en-US" altLang="zh-CN" sz="2400">
                <a:latin typeface="Arial" panose="020B0604020202020204" pitchFamily="34" charset="0"/>
                <a:cs typeface="Arial" panose="020B0604020202020204" pitchFamily="34" charset="0"/>
                <a:sym typeface="+mn-ea"/>
              </a:rPr>
              <a:t>Long-term Care Delivery System</a:t>
            </a:r>
            <a:endParaRPr lang="en-US" altLang="zh-CN" sz="2400">
              <a:latin typeface="Arial" panose="020B0604020202020204" pitchFamily="34" charset="0"/>
              <a:cs typeface="Arial" panose="020B0604020202020204" pitchFamily="34" charset="0"/>
              <a:sym typeface="+mn-ea"/>
            </a:endParaRPr>
          </a:p>
          <a:p>
            <a:pPr marL="971550" lvl="2" indent="-514350">
              <a:lnSpc>
                <a:spcPct val="150000"/>
              </a:lnSpc>
              <a:buFont typeface="+mj-ea"/>
              <a:buAutoNum type="circleNumDbPlain"/>
            </a:pPr>
            <a:r>
              <a:rPr lang="en-US" altLang="zh-CN" sz="2400">
                <a:latin typeface="Arial" panose="020B0604020202020204" pitchFamily="34" charset="0"/>
                <a:cs typeface="Arial" panose="020B0604020202020204" pitchFamily="34" charset="0"/>
                <a:sym typeface="+mn-ea"/>
              </a:rPr>
              <a:t>Long-term Care Insurance System</a:t>
            </a:r>
            <a:endParaRPr lang="en-US" altLang="zh-CN" sz="2400">
              <a:solidFill>
                <a:schemeClr val="tx1"/>
              </a:solidFill>
              <a:latin typeface="Arial" panose="020B0604020202020204" pitchFamily="34" charset="0"/>
              <a:cs typeface="Arial" panose="020B0604020202020204" pitchFamily="34" charset="0"/>
              <a:sym typeface="+mn-ea"/>
            </a:endParaRPr>
          </a:p>
          <a:p>
            <a:pPr marL="457200" lvl="2" indent="0">
              <a:lnSpc>
                <a:spcPct val="150000"/>
              </a:lnSpc>
              <a:buFont typeface="+mj-lt"/>
              <a:buNone/>
            </a:pPr>
            <a:endParaRPr lang="en-US" altLang="zh-CN" sz="2400">
              <a:solidFill>
                <a:schemeClr val="tx1"/>
              </a:solidFill>
              <a:latin typeface="Arial" panose="020B0604020202020204" pitchFamily="34" charset="0"/>
              <a:cs typeface="Arial" panose="020B0604020202020204"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814705" y="1852930"/>
            <a:ext cx="5430520" cy="4043045"/>
          </a:xfrm>
          <a:ln>
            <a:solidFill>
              <a:srgbClr val="FF0000"/>
            </a:solidFill>
          </a:ln>
        </p:spPr>
        <p:txBody>
          <a:bodyPr>
            <a:normAutofit fontScale="25000"/>
          </a:bodyPr>
          <a:p>
            <a:pPr marL="0" indent="0" algn="l">
              <a:lnSpc>
                <a:spcPct val="150000"/>
              </a:lnSpc>
              <a:spcAft>
                <a:spcPts val="0"/>
              </a:spcAft>
              <a:buClrTx/>
              <a:buSzTx/>
              <a:buFont typeface="+mj-ea"/>
              <a:buNone/>
            </a:pPr>
            <a:r>
              <a:rPr lang="en-US" altLang="zh-CN" sz="6400" u="sng">
                <a:solidFill>
                  <a:srgbClr val="FF0000"/>
                </a:solidFill>
                <a:latin typeface="Arial" panose="020B0604020202020204" pitchFamily="34" charset="0"/>
                <a:ea typeface="+mj-ea"/>
                <a:cs typeface="Arial" panose="020B0604020202020204" pitchFamily="34" charset="0"/>
                <a:sym typeface="+mn-ea"/>
              </a:rPr>
              <a:t>Publicly financed basic medical insurance typically covers:</a:t>
            </a:r>
            <a:endParaRPr lang="en-US" altLang="zh-CN" sz="6400" u="sng">
              <a:solidFill>
                <a:srgbClr val="FF0000"/>
              </a:solidFill>
              <a:latin typeface="Arial" panose="020B0604020202020204" pitchFamily="34" charset="0"/>
              <a:ea typeface="+mj-ea"/>
              <a:cs typeface="Arial" panose="020B0604020202020204" pitchFamily="34" charset="0"/>
              <a:sym typeface="+mn-ea"/>
            </a:endParaRPr>
          </a:p>
          <a:p>
            <a:pPr marL="342900" indent="-342900" algn="l">
              <a:lnSpc>
                <a:spcPct val="150000"/>
              </a:lnSpc>
              <a:spcAft>
                <a:spcPts val="0"/>
              </a:spcAft>
              <a:buClrTx/>
              <a:buSzTx/>
              <a:buFont typeface="+mj-ea"/>
              <a:buAutoNum type="arabicPeriod"/>
            </a:pPr>
            <a:r>
              <a:rPr lang="en-US" altLang="zh-CN" sz="6400">
                <a:latin typeface="Arial" panose="020B0604020202020204" pitchFamily="34" charset="0"/>
                <a:ea typeface="+mj-ea"/>
                <a:cs typeface="Arial" panose="020B0604020202020204" pitchFamily="34" charset="0"/>
                <a:sym typeface="+mn-ea"/>
              </a:rPr>
              <a:t>inpatient hospital care (selected provinces and cities)</a:t>
            </a:r>
            <a:endParaRPr lang="en-US" altLang="zh-CN" sz="6400">
              <a:latin typeface="Arial" panose="020B0604020202020204" pitchFamily="34" charset="0"/>
              <a:ea typeface="+mj-ea"/>
              <a:cs typeface="Arial" panose="020B0604020202020204" pitchFamily="34" charset="0"/>
              <a:sym typeface="+mn-ea"/>
            </a:endParaRPr>
          </a:p>
          <a:p>
            <a:pPr marL="342900" indent="-342900" algn="l">
              <a:lnSpc>
                <a:spcPct val="150000"/>
              </a:lnSpc>
              <a:spcAft>
                <a:spcPts val="0"/>
              </a:spcAft>
              <a:buClrTx/>
              <a:buSzTx/>
              <a:buFont typeface="+mj-ea"/>
              <a:buAutoNum type="arabicPeriod"/>
            </a:pPr>
            <a:r>
              <a:rPr lang="en-US" altLang="zh-CN" sz="6400">
                <a:latin typeface="Arial" panose="020B0604020202020204" pitchFamily="34" charset="0"/>
                <a:ea typeface="+mj-ea"/>
                <a:cs typeface="Arial" panose="020B0604020202020204" pitchFamily="34" charset="0"/>
                <a:sym typeface="+mn-ea"/>
              </a:rPr>
              <a:t>primary and specialist care</a:t>
            </a:r>
            <a:endParaRPr lang="en-US" altLang="zh-CN" sz="6400">
              <a:latin typeface="Arial" panose="020B0604020202020204" pitchFamily="34" charset="0"/>
              <a:ea typeface="+mj-ea"/>
              <a:cs typeface="Arial" panose="020B0604020202020204" pitchFamily="34" charset="0"/>
              <a:sym typeface="+mn-ea"/>
            </a:endParaRPr>
          </a:p>
          <a:p>
            <a:pPr marL="342900" indent="-342900" algn="l">
              <a:lnSpc>
                <a:spcPct val="150000"/>
              </a:lnSpc>
              <a:spcAft>
                <a:spcPts val="0"/>
              </a:spcAft>
              <a:buClrTx/>
              <a:buSzTx/>
              <a:buFont typeface="+mj-ea"/>
              <a:buAutoNum type="arabicPeriod"/>
            </a:pPr>
            <a:r>
              <a:rPr lang="en-US" altLang="zh-CN" sz="6400">
                <a:latin typeface="Arial" panose="020B0604020202020204" pitchFamily="34" charset="0"/>
                <a:ea typeface="+mj-ea"/>
                <a:cs typeface="Arial" panose="020B0604020202020204" pitchFamily="34" charset="0"/>
                <a:sym typeface="+mn-ea"/>
              </a:rPr>
              <a:t>prescription drugs</a:t>
            </a:r>
            <a:endParaRPr lang="en-US" altLang="zh-CN" sz="6400">
              <a:latin typeface="Arial" panose="020B0604020202020204" pitchFamily="34" charset="0"/>
              <a:ea typeface="+mj-ea"/>
              <a:cs typeface="Arial" panose="020B0604020202020204" pitchFamily="34" charset="0"/>
              <a:sym typeface="+mn-ea"/>
            </a:endParaRPr>
          </a:p>
          <a:p>
            <a:pPr marL="342900" indent="-342900" algn="l">
              <a:lnSpc>
                <a:spcPct val="150000"/>
              </a:lnSpc>
              <a:spcAft>
                <a:spcPts val="0"/>
              </a:spcAft>
              <a:buClrTx/>
              <a:buSzTx/>
              <a:buFont typeface="+mj-ea"/>
              <a:buAutoNum type="arabicPeriod"/>
            </a:pPr>
            <a:r>
              <a:rPr lang="en-US" altLang="zh-CN" sz="6400">
                <a:latin typeface="Arial" panose="020B0604020202020204" pitchFamily="34" charset="0"/>
                <a:ea typeface="+mj-ea"/>
                <a:cs typeface="Arial" panose="020B0604020202020204" pitchFamily="34" charset="0"/>
                <a:sym typeface="+mn-ea"/>
              </a:rPr>
              <a:t>mental health care</a:t>
            </a:r>
            <a:endParaRPr lang="en-US" altLang="zh-CN" sz="6400">
              <a:latin typeface="Arial" panose="020B0604020202020204" pitchFamily="34" charset="0"/>
              <a:ea typeface="+mj-ea"/>
              <a:cs typeface="Arial" panose="020B0604020202020204" pitchFamily="34" charset="0"/>
              <a:sym typeface="+mn-ea"/>
            </a:endParaRPr>
          </a:p>
          <a:p>
            <a:pPr marL="342900" indent="-342900" algn="l">
              <a:lnSpc>
                <a:spcPct val="150000"/>
              </a:lnSpc>
              <a:spcAft>
                <a:spcPts val="0"/>
              </a:spcAft>
              <a:buClrTx/>
              <a:buSzTx/>
              <a:buFont typeface="+mj-ea"/>
              <a:buAutoNum type="arabicPeriod"/>
            </a:pPr>
            <a:r>
              <a:rPr lang="en-US" altLang="zh-CN" sz="6400">
                <a:latin typeface="Arial" panose="020B0604020202020204" pitchFamily="34" charset="0"/>
                <a:ea typeface="+mj-ea"/>
                <a:cs typeface="Arial" panose="020B0604020202020204" pitchFamily="34" charset="0"/>
                <a:sym typeface="+mn-ea"/>
              </a:rPr>
              <a:t>physical therapy</a:t>
            </a:r>
            <a:endParaRPr lang="en-US" altLang="zh-CN" sz="6400">
              <a:latin typeface="Arial" panose="020B0604020202020204" pitchFamily="34" charset="0"/>
              <a:ea typeface="+mj-ea"/>
              <a:cs typeface="Arial" panose="020B0604020202020204" pitchFamily="34" charset="0"/>
              <a:sym typeface="+mn-ea"/>
            </a:endParaRPr>
          </a:p>
          <a:p>
            <a:pPr marL="342900" indent="-342900" algn="l">
              <a:lnSpc>
                <a:spcPct val="150000"/>
              </a:lnSpc>
              <a:spcAft>
                <a:spcPts val="0"/>
              </a:spcAft>
              <a:buClrTx/>
              <a:buSzTx/>
              <a:buFont typeface="+mj-ea"/>
              <a:buAutoNum type="arabicPeriod"/>
            </a:pPr>
            <a:r>
              <a:rPr lang="en-US" altLang="zh-CN" sz="6400">
                <a:latin typeface="Arial" panose="020B0604020202020204" pitchFamily="34" charset="0"/>
                <a:ea typeface="+mj-ea"/>
                <a:cs typeface="Arial" panose="020B0604020202020204" pitchFamily="34" charset="0"/>
                <a:sym typeface="+mn-ea"/>
              </a:rPr>
              <a:t>emergency care</a:t>
            </a:r>
            <a:endParaRPr lang="en-US" altLang="zh-CN" sz="6400">
              <a:latin typeface="Arial" panose="020B0604020202020204" pitchFamily="34" charset="0"/>
              <a:ea typeface="+mj-ea"/>
              <a:cs typeface="Arial" panose="020B0604020202020204" pitchFamily="34" charset="0"/>
              <a:sym typeface="+mn-ea"/>
            </a:endParaRPr>
          </a:p>
          <a:p>
            <a:pPr marL="342900" indent="-342900" algn="l">
              <a:lnSpc>
                <a:spcPct val="150000"/>
              </a:lnSpc>
              <a:spcAft>
                <a:spcPts val="0"/>
              </a:spcAft>
              <a:buClrTx/>
              <a:buSzTx/>
              <a:buFont typeface="+mj-ea"/>
              <a:buAutoNum type="arabicPeriod"/>
            </a:pPr>
            <a:r>
              <a:rPr lang="en-US" altLang="zh-CN" sz="6400">
                <a:latin typeface="Arial" panose="020B0604020202020204" pitchFamily="34" charset="0"/>
                <a:ea typeface="+mj-ea"/>
                <a:cs typeface="Arial" panose="020B0604020202020204" pitchFamily="34" charset="0"/>
                <a:sym typeface="+mn-ea"/>
              </a:rPr>
              <a:t>traditional Chinese medicine</a:t>
            </a:r>
            <a:endParaRPr lang="zh-CN" altLang="en-US" sz="6400"/>
          </a:p>
        </p:txBody>
      </p:sp>
      <p:sp>
        <p:nvSpPr>
          <p:cNvPr id="4" name="标题 3"/>
          <p:cNvSpPr>
            <a:spLocks noGrp="1"/>
          </p:cNvSpPr>
          <p:nvPr>
            <p:ph type="title"/>
          </p:nvPr>
        </p:nvSpPr>
        <p:spPr/>
        <p:txBody>
          <a:bodyPr/>
          <a:p>
            <a:pPr algn="l">
              <a:buClrTx/>
              <a:buSzTx/>
              <a:buFontTx/>
            </a:pPr>
            <a:r>
              <a:rPr lang="en-US" altLang="zh-CN" u="sng">
                <a:latin typeface="Arial" panose="020B0604020202020204" pitchFamily="34" charset="0"/>
                <a:cs typeface="Arial" panose="020B0604020202020204" pitchFamily="34" charset="0"/>
              </a:rPr>
              <a:t>Medical </a:t>
            </a:r>
            <a:r>
              <a:rPr lang="en-US" altLang="zh-CN" u="sng">
                <a:latin typeface="Arial" panose="020B0604020202020204" pitchFamily="34" charset="0"/>
                <a:cs typeface="Arial" panose="020B0604020202020204" pitchFamily="34" charset="0"/>
                <a:sym typeface="+mn-ea"/>
              </a:rPr>
              <a:t>Insurance</a:t>
            </a:r>
            <a:r>
              <a:rPr lang="en-US" altLang="zh-CN" u="sng">
                <a:latin typeface="Arial" panose="020B0604020202020204" pitchFamily="34" charset="0"/>
                <a:cs typeface="Arial" panose="020B0604020202020204" pitchFamily="34" charset="0"/>
              </a:rPr>
              <a:t> System (in China)</a:t>
            </a:r>
            <a:endParaRPr lang="en-US" altLang="zh-CN" u="sng">
              <a:latin typeface="Arial" panose="020B0604020202020204" pitchFamily="34" charset="0"/>
              <a:cs typeface="Arial" panose="020B0604020202020204" pitchFamily="34" charset="0"/>
            </a:endParaRPr>
          </a:p>
        </p:txBody>
      </p:sp>
      <p:sp>
        <p:nvSpPr>
          <p:cNvPr id="2" name="文本框 1"/>
          <p:cNvSpPr txBox="1"/>
          <p:nvPr/>
        </p:nvSpPr>
        <p:spPr>
          <a:xfrm>
            <a:off x="6337935" y="1847215"/>
            <a:ext cx="5154930" cy="4043045"/>
          </a:xfrm>
          <a:prstGeom prst="rect">
            <a:avLst/>
          </a:prstGeom>
          <a:noFill/>
          <a:ln>
            <a:solidFill>
              <a:srgbClr val="FF0000"/>
            </a:solidFill>
          </a:ln>
        </p:spPr>
        <p:txBody>
          <a:bodyPr wrap="square" rtlCol="0">
            <a:noAutofit/>
          </a:bodyPr>
          <a:p>
            <a:pPr indent="0" algn="l">
              <a:lnSpc>
                <a:spcPct val="150000"/>
              </a:lnSpc>
              <a:spcBef>
                <a:spcPts val="1000"/>
              </a:spcBef>
              <a:spcAft>
                <a:spcPts val="0"/>
              </a:spcAft>
              <a:buClrTx/>
              <a:buSzTx/>
              <a:buFont typeface="Arial" panose="020B0604020202020204" pitchFamily="34" charset="0"/>
              <a:buNone/>
            </a:pPr>
            <a:r>
              <a:rPr lang="en-US" altLang="zh-CN" sz="1600" u="sng">
                <a:solidFill>
                  <a:srgbClr val="FF0000"/>
                </a:solidFill>
                <a:latin typeface="Arial" panose="020B0604020202020204" pitchFamily="34" charset="0"/>
                <a:ea typeface="+mj-ea"/>
                <a:cs typeface="Arial" panose="020B0604020202020204" pitchFamily="34" charset="0"/>
                <a:sym typeface="+mn-ea"/>
              </a:rPr>
              <a:t>But,</a:t>
            </a:r>
            <a:endParaRPr lang="en-US" altLang="zh-CN" sz="1600" u="sng">
              <a:solidFill>
                <a:srgbClr val="FF0000"/>
              </a:solidFill>
              <a:latin typeface="Arial" panose="020B0604020202020204" pitchFamily="34" charset="0"/>
              <a:ea typeface="+mj-ea"/>
              <a:cs typeface="Arial" panose="020B0604020202020204" pitchFamily="34" charset="0"/>
              <a:sym typeface="+mn-ea"/>
            </a:endParaRPr>
          </a:p>
          <a:p>
            <a:pPr marL="285750" indent="-285750" algn="l">
              <a:lnSpc>
                <a:spcPct val="150000"/>
              </a:lnSpc>
              <a:spcBef>
                <a:spcPts val="1000"/>
              </a:spcBef>
              <a:spcAft>
                <a:spcPts val="0"/>
              </a:spcAft>
              <a:buClrTx/>
              <a:buSzTx/>
              <a:buFont typeface="Arial" panose="020B0604020202020204" pitchFamily="34" charset="0"/>
              <a:buChar char="•"/>
            </a:pPr>
            <a:r>
              <a:rPr lang="en-US" altLang="zh-CN" sz="1600">
                <a:latin typeface="Arial" panose="020B0604020202020204" pitchFamily="34" charset="0"/>
                <a:ea typeface="+mj-ea"/>
                <a:cs typeface="Arial" panose="020B0604020202020204" pitchFamily="34" charset="0"/>
                <a:sym typeface="+mn-ea"/>
              </a:rPr>
              <a:t>Most dental services (such as cleaning), durable medical equipment (such as wheelchairs and hearing aids), </a:t>
            </a:r>
            <a:r>
              <a:rPr lang="en-US" altLang="zh-CN" sz="1600">
                <a:solidFill>
                  <a:srgbClr val="FF0000"/>
                </a:solidFill>
                <a:latin typeface="Arial" panose="020B0604020202020204" pitchFamily="34" charset="0"/>
                <a:ea typeface="+mj-ea"/>
                <a:cs typeface="Arial" panose="020B0604020202020204" pitchFamily="34" charset="0"/>
                <a:sym typeface="+mn-ea"/>
              </a:rPr>
              <a:t>h</a:t>
            </a:r>
            <a:r>
              <a:rPr lang="en-US" altLang="zh-CN" sz="1600">
                <a:solidFill>
                  <a:srgbClr val="FF0000"/>
                </a:solidFill>
                <a:latin typeface="Arial" panose="020B0604020202020204" pitchFamily="34" charset="0"/>
                <a:ea typeface="+mj-ea"/>
                <a:cs typeface="Arial" panose="020B0604020202020204" pitchFamily="34" charset="0"/>
                <a:sym typeface="+mn-ea"/>
              </a:rPr>
              <a:t>ome care and hospice care</a:t>
            </a:r>
            <a:r>
              <a:rPr lang="en-US" altLang="zh-CN" sz="1600">
                <a:latin typeface="Arial" panose="020B0604020202020204" pitchFamily="34" charset="0"/>
                <a:ea typeface="+mj-ea"/>
                <a:cs typeface="Arial" panose="020B0604020202020204" pitchFamily="34" charset="0"/>
                <a:sym typeface="+mn-ea"/>
              </a:rPr>
              <a:t> are paid out-of-pocket.</a:t>
            </a:r>
            <a:endParaRPr lang="en-US" altLang="zh-CN" sz="1600">
              <a:latin typeface="Arial" panose="020B0604020202020204" pitchFamily="34" charset="0"/>
              <a:ea typeface="+mj-ea"/>
              <a:cs typeface="Arial" panose="020B0604020202020204" pitchFamily="34" charset="0"/>
              <a:sym typeface="+mn-ea"/>
            </a:endParaRPr>
          </a:p>
          <a:p>
            <a:pPr marL="285750" indent="-285750" algn="l">
              <a:lnSpc>
                <a:spcPct val="150000"/>
              </a:lnSpc>
              <a:spcBef>
                <a:spcPts val="1000"/>
              </a:spcBef>
              <a:spcAft>
                <a:spcPts val="0"/>
              </a:spcAft>
              <a:buClrTx/>
              <a:buSzTx/>
              <a:buFont typeface="Arial" panose="020B0604020202020204" pitchFamily="34" charset="0"/>
              <a:buChar char="•"/>
            </a:pPr>
            <a:r>
              <a:rPr lang="en-US" altLang="zh-CN" sz="1600">
                <a:latin typeface="Arial" panose="020B0604020202020204" pitchFamily="34" charset="0"/>
                <a:ea typeface="+mj-ea"/>
                <a:cs typeface="Arial" panose="020B0604020202020204" pitchFamily="34" charset="0"/>
                <a:sym typeface="+mn-ea"/>
              </a:rPr>
              <a:t>Deductibles, copayments, and reimbursement ceilings apply. There is no annual cap on out-of-pocket spending.  </a:t>
            </a:r>
            <a:r>
              <a:rPr lang="en-US" altLang="zh-CN" sz="1600" u="sng">
                <a:latin typeface="Arial" panose="020B0604020202020204" pitchFamily="34" charset="0"/>
                <a:ea typeface="+mj-ea"/>
                <a:cs typeface="Arial" panose="020B0604020202020204" pitchFamily="34" charset="0"/>
                <a:sym typeface="+mn-ea"/>
              </a:rPr>
              <a:t>Complementary private health insurance helps cover cost-sharing and coverage gaps.</a:t>
            </a:r>
            <a:endParaRPr lang="en-US" altLang="zh-CN" sz="1600">
              <a:latin typeface="Arial" panose="020B0604020202020204" pitchFamily="34" charset="0"/>
              <a:ea typeface="+mj-ea"/>
              <a:cs typeface="Arial" panose="020B0604020202020204" pitchFamily="34" charset="0"/>
              <a:sym typeface="+mn-ea"/>
            </a:endParaRPr>
          </a:p>
          <a:p>
            <a:pPr indent="0" algn="l">
              <a:lnSpc>
                <a:spcPct val="120000"/>
              </a:lnSpc>
              <a:spcBef>
                <a:spcPts val="1000"/>
              </a:spcBef>
              <a:spcAft>
                <a:spcPts val="0"/>
              </a:spcAft>
              <a:buClrTx/>
              <a:buSzTx/>
              <a:buFont typeface="Arial" panose="020B0604020202020204" pitchFamily="34" charset="0"/>
              <a:buNone/>
            </a:pPr>
            <a:endParaRPr lang="zh-CN" altLang="en-US" sz="160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u="sng">
                <a:latin typeface="Arial" panose="020B0604020202020204" pitchFamily="34" charset="0"/>
                <a:cs typeface="Arial" panose="020B0604020202020204" pitchFamily="34" charset="0"/>
                <a:sym typeface="+mn-ea"/>
              </a:rPr>
              <a:t>Medical </a:t>
            </a:r>
            <a:r>
              <a:rPr lang="en-US" altLang="zh-CN" u="sng">
                <a:latin typeface="Arial" panose="020B0604020202020204" pitchFamily="34" charset="0"/>
                <a:cs typeface="Arial" panose="020B0604020202020204" pitchFamily="34" charset="0"/>
                <a:sym typeface="+mn-ea"/>
              </a:rPr>
              <a:t>Insurance</a:t>
            </a:r>
            <a:r>
              <a:rPr lang="en-US" altLang="zh-CN" u="sng">
                <a:latin typeface="Arial" panose="020B0604020202020204" pitchFamily="34" charset="0"/>
                <a:cs typeface="Arial" panose="020B0604020202020204" pitchFamily="34" charset="0"/>
                <a:sym typeface="+mn-ea"/>
              </a:rPr>
              <a:t> System (in China)</a:t>
            </a:r>
            <a:endParaRPr lang="zh-CN" altLang="en-US"/>
          </a:p>
        </p:txBody>
      </p:sp>
      <p:sp>
        <p:nvSpPr>
          <p:cNvPr id="3" name="内容占位符 2"/>
          <p:cNvSpPr>
            <a:spLocks noGrp="1"/>
          </p:cNvSpPr>
          <p:nvPr>
            <p:ph idx="1"/>
          </p:nvPr>
        </p:nvSpPr>
        <p:spPr>
          <a:xfrm>
            <a:off x="838200" y="1637030"/>
            <a:ext cx="10515600" cy="4993640"/>
          </a:xfrm>
        </p:spPr>
        <p:txBody>
          <a:bodyPr>
            <a:noAutofit/>
          </a:bodyPr>
          <a:p>
            <a:pPr marL="0" indent="0" algn="l">
              <a:lnSpc>
                <a:spcPct val="150000"/>
              </a:lnSpc>
              <a:spcAft>
                <a:spcPts val="0"/>
              </a:spcAft>
              <a:buClrTx/>
              <a:buSzTx/>
              <a:buFont typeface="+mj-ea"/>
              <a:buNone/>
            </a:pPr>
            <a:r>
              <a:rPr lang="en-US" altLang="zh-CN" sz="2000" u="sng">
                <a:solidFill>
                  <a:srgbClr val="FF0000"/>
                </a:solidFill>
                <a:latin typeface="Arial" panose="020B0604020202020204" pitchFamily="34" charset="0"/>
                <a:ea typeface="+mj-ea"/>
                <a:cs typeface="Arial" panose="020B0604020202020204" pitchFamily="34" charset="0"/>
              </a:rPr>
              <a:t>Reimbursement terms:</a:t>
            </a:r>
            <a:endParaRPr lang="en-US" altLang="zh-CN" sz="2000" u="sng">
              <a:solidFill>
                <a:srgbClr val="FF0000"/>
              </a:solidFill>
              <a:latin typeface="Arial" panose="020B0604020202020204" pitchFamily="34" charset="0"/>
              <a:ea typeface="+mj-ea"/>
              <a:cs typeface="Arial" panose="020B0604020202020204" pitchFamily="34" charset="0"/>
            </a:endParaRPr>
          </a:p>
          <a:p>
            <a:pPr marL="342900" indent="-342900" algn="l">
              <a:lnSpc>
                <a:spcPct val="150000"/>
              </a:lnSpc>
              <a:spcAft>
                <a:spcPts val="0"/>
              </a:spcAft>
              <a:buClrTx/>
              <a:buSzTx/>
              <a:buFont typeface="+mj-ea"/>
              <a:buAutoNum type="arabicPeriod"/>
            </a:pPr>
            <a:r>
              <a:rPr lang="en-US" altLang="zh-CN" sz="1800" u="sng">
                <a:latin typeface="Arial" panose="020B0604020202020204" pitchFamily="34" charset="0"/>
                <a:ea typeface="+mj-ea"/>
                <a:cs typeface="Arial" panose="020B0604020202020204" pitchFamily="34" charset="0"/>
              </a:rPr>
              <a:t>The insured persons must go to the designated medical institutions of basic medical insurance for medical treatment and purchase drugs</a:t>
            </a:r>
            <a:r>
              <a:rPr lang="en-US" altLang="zh-CN" sz="1800">
                <a:latin typeface="Arial" panose="020B0604020202020204" pitchFamily="34" charset="0"/>
                <a:ea typeface="+mj-ea"/>
                <a:cs typeface="Arial" panose="020B0604020202020204" pitchFamily="34" charset="0"/>
              </a:rPr>
              <a:t>, or take the medical prescription issued by the doctor of the designated hospital to the designated retail pharmacies determined by the social insurance institution to purchase drugs.</a:t>
            </a:r>
            <a:endParaRPr lang="en-US" altLang="zh-CN" sz="1800">
              <a:latin typeface="Arial" panose="020B0604020202020204" pitchFamily="34" charset="0"/>
              <a:ea typeface="+mj-ea"/>
              <a:cs typeface="Arial" panose="020B0604020202020204" pitchFamily="34" charset="0"/>
            </a:endParaRPr>
          </a:p>
          <a:p>
            <a:pPr marL="342900" indent="-342900" algn="l">
              <a:lnSpc>
                <a:spcPct val="150000"/>
              </a:lnSpc>
              <a:spcAft>
                <a:spcPts val="0"/>
              </a:spcAft>
              <a:buClrTx/>
              <a:buSzTx/>
              <a:buFont typeface="+mj-ea"/>
              <a:buAutoNum type="arabicPeriod"/>
            </a:pPr>
            <a:r>
              <a:rPr lang="en-US" altLang="zh-CN" sz="1800" u="sng">
                <a:latin typeface="Arial" panose="020B0604020202020204" pitchFamily="34" charset="0"/>
                <a:ea typeface="+mj-ea"/>
                <a:cs typeface="Arial" panose="020B0604020202020204" pitchFamily="34" charset="0"/>
              </a:rPr>
              <a:t>The medical expenses incurred by the insured during the process of seeing a doctor must conform to the scope and payment standard of the drug catalogue, diagnosis and treatment items, and medical service facilities of the basic medical insurance</a:t>
            </a:r>
            <a:r>
              <a:rPr lang="en-US" altLang="zh-CN" sz="1800">
                <a:latin typeface="Arial" panose="020B0604020202020204" pitchFamily="34" charset="0"/>
                <a:ea typeface="+mj-ea"/>
                <a:cs typeface="Arial" panose="020B0604020202020204" pitchFamily="34" charset="0"/>
              </a:rPr>
              <a:t>, before they can be paid by the basic medical insurance fund according to regulations. </a:t>
            </a:r>
            <a:endParaRPr lang="en-US" altLang="zh-CN" sz="1800">
              <a:latin typeface="Arial" panose="020B0604020202020204" pitchFamily="34" charset="0"/>
              <a:ea typeface="+mj-ea"/>
              <a:cs typeface="Arial" panose="020B0604020202020204" pitchFamily="34" charset="0"/>
            </a:endParaRPr>
          </a:p>
          <a:p>
            <a:pPr marL="342900" indent="-342900" algn="l">
              <a:lnSpc>
                <a:spcPct val="125000"/>
              </a:lnSpc>
              <a:spcAft>
                <a:spcPts val="0"/>
              </a:spcAft>
              <a:buClrTx/>
              <a:buSzTx/>
              <a:buFont typeface="+mj-ea"/>
              <a:buAutoNum type="arabicPeriod"/>
            </a:pPr>
            <a:endParaRPr lang="en-US" altLang="zh-CN" sz="1800">
              <a:latin typeface="Arial" panose="020B0604020202020204" pitchFamily="34" charset="0"/>
              <a:ea typeface="+mj-ea"/>
              <a:cs typeface="Arial" panose="020B0604020202020204"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724535" y="1391285"/>
            <a:ext cx="10821670" cy="5196840"/>
          </a:xfrm>
        </p:spPr>
        <p:txBody>
          <a:bodyPr>
            <a:noAutofit/>
          </a:bodyPr>
          <a:p>
            <a:pPr marL="0" algn="l">
              <a:lnSpc>
                <a:spcPct val="150000"/>
              </a:lnSpc>
              <a:spcAft>
                <a:spcPts val="0"/>
              </a:spcAft>
              <a:buClrTx/>
              <a:buSzTx/>
              <a:buFont typeface="+mj-ea"/>
              <a:buNone/>
            </a:pPr>
            <a:r>
              <a:rPr lang="en-US" altLang="zh-CN" sz="1800" u="sng">
                <a:solidFill>
                  <a:srgbClr val="FF0000"/>
                </a:solidFill>
                <a:latin typeface="Arial" panose="020B0604020202020204" pitchFamily="34" charset="0"/>
                <a:ea typeface="+mj-ea"/>
                <a:cs typeface="Arial" panose="020B0604020202020204" pitchFamily="34" charset="0"/>
              </a:rPr>
              <a:t>Reimbursement ratio:</a:t>
            </a:r>
            <a:endParaRPr lang="en-US" altLang="zh-CN" sz="1800" u="sng">
              <a:solidFill>
                <a:srgbClr val="FF0000"/>
              </a:solidFill>
              <a:latin typeface="Arial" panose="020B0604020202020204" pitchFamily="34" charset="0"/>
              <a:ea typeface="+mj-ea"/>
              <a:cs typeface="Arial" panose="020B0604020202020204" pitchFamily="34" charset="0"/>
            </a:endParaRPr>
          </a:p>
          <a:p>
            <a:pPr marL="0" algn="l">
              <a:lnSpc>
                <a:spcPct val="150000"/>
              </a:lnSpc>
              <a:spcAft>
                <a:spcPts val="0"/>
              </a:spcAft>
              <a:buClrTx/>
              <a:buSzTx/>
              <a:buFont typeface="+mj-ea"/>
              <a:buAutoNum type="arabicPeriod"/>
            </a:pPr>
            <a:r>
              <a:rPr lang="en-US" altLang="zh-CN" sz="1600" u="sng">
                <a:latin typeface="Arial" panose="020B0604020202020204" pitchFamily="34" charset="0"/>
                <a:ea typeface="+mj-ea"/>
                <a:cs typeface="Arial" panose="020B0604020202020204" pitchFamily="34" charset="0"/>
              </a:rPr>
              <a:t>Due to the different operation methods of local systems, payment limits and out-of-pocket ratios are also different. In addition, for medical treatment in other areas, in principle, full out-of-pocket payment (can also be partially reimbursed).</a:t>
            </a:r>
            <a:endParaRPr lang="en-US" altLang="zh-CN" sz="1600" u="sng">
              <a:latin typeface="Arial" panose="020B0604020202020204" pitchFamily="34" charset="0"/>
              <a:ea typeface="+mj-ea"/>
              <a:cs typeface="Arial" panose="020B0604020202020204" pitchFamily="34" charset="0"/>
            </a:endParaRPr>
          </a:p>
          <a:p>
            <a:pPr marL="0" algn="l">
              <a:lnSpc>
                <a:spcPct val="150000"/>
              </a:lnSpc>
              <a:spcAft>
                <a:spcPts val="0"/>
              </a:spcAft>
              <a:buClrTx/>
              <a:buSzTx/>
              <a:buFont typeface="+mj-ea"/>
              <a:buAutoNum type="arabicPeriod"/>
            </a:pPr>
            <a:r>
              <a:rPr lang="en-US" altLang="zh-CN" sz="1600" u="sng">
                <a:latin typeface="Arial" panose="020B0604020202020204" pitchFamily="34" charset="0"/>
                <a:ea typeface="+mj-ea"/>
                <a:cs typeface="Arial" panose="020B0604020202020204" pitchFamily="34" charset="0"/>
              </a:rPr>
              <a:t>Residents in rural areas who travel across cities to seek higher levels of care must be prepared to pay out-of-pocket. The higher the level, the higher the proportion of self-payment. </a:t>
            </a:r>
            <a:endParaRPr lang="en-US" altLang="zh-CN" sz="1600" u="sng">
              <a:latin typeface="Arial" panose="020B0604020202020204" pitchFamily="34" charset="0"/>
              <a:ea typeface="+mj-ea"/>
              <a:cs typeface="Arial" panose="020B0604020202020204" pitchFamily="34" charset="0"/>
            </a:endParaRPr>
          </a:p>
          <a:p>
            <a:pPr marL="0" algn="l">
              <a:lnSpc>
                <a:spcPct val="150000"/>
              </a:lnSpc>
              <a:spcAft>
                <a:spcPts val="0"/>
              </a:spcAft>
              <a:buClrTx/>
              <a:buSzTx/>
              <a:buFont typeface="+mj-ea"/>
              <a:buAutoNum type="arabicPeriod"/>
            </a:pPr>
            <a:r>
              <a:rPr lang="en-US" altLang="zh-CN" sz="1600">
                <a:latin typeface="Arial" panose="020B0604020202020204" pitchFamily="34" charset="0"/>
                <a:ea typeface="+mj-ea"/>
                <a:cs typeface="Arial" panose="020B0604020202020204" pitchFamily="34" charset="0"/>
              </a:rPr>
              <a:t>Registration, appointment of doctors, preparation of medical records, etc., need to be paid in advance. In addition, a deposit must be paid for examinations and hospitalization.</a:t>
            </a:r>
            <a:endParaRPr lang="en-US" altLang="zh-CN" sz="1600">
              <a:latin typeface="Arial" panose="020B0604020202020204" pitchFamily="34" charset="0"/>
              <a:ea typeface="+mj-ea"/>
              <a:cs typeface="Arial" panose="020B0604020202020204" pitchFamily="34" charset="0"/>
            </a:endParaRPr>
          </a:p>
          <a:p>
            <a:pPr marL="0" lvl="0" algn="l">
              <a:lnSpc>
                <a:spcPct val="150000"/>
              </a:lnSpc>
              <a:spcAft>
                <a:spcPts val="0"/>
              </a:spcAft>
              <a:buClrTx/>
              <a:buSzTx/>
              <a:buFont typeface="+mj-ea"/>
              <a:buAutoNum type="arabicPeriod"/>
            </a:pPr>
            <a:r>
              <a:rPr lang="en-US" altLang="zh-CN" sz="1600" u="sng">
                <a:solidFill>
                  <a:schemeClr val="tx1"/>
                </a:solidFill>
                <a:latin typeface="Arial" panose="020B0604020202020204" pitchFamily="34" charset="0"/>
                <a:ea typeface="+mj-ea"/>
                <a:cs typeface="Arial" panose="020B0604020202020204" pitchFamily="34" charset="0"/>
                <a:sym typeface="+mn-ea"/>
              </a:rPr>
              <a:t>Public services have ambulances (120) but charge a fee. </a:t>
            </a:r>
            <a:endParaRPr lang="en-US" altLang="zh-CN" sz="1600" u="sng">
              <a:latin typeface="Arial" panose="020B0604020202020204" pitchFamily="34" charset="0"/>
              <a:ea typeface="+mj-ea"/>
              <a:cs typeface="Arial" panose="020B0604020202020204" pitchFamily="34" charset="0"/>
              <a:sym typeface="+mn-ea"/>
            </a:endParaRPr>
          </a:p>
          <a:p>
            <a:pPr marL="0" algn="l">
              <a:lnSpc>
                <a:spcPct val="150000"/>
              </a:lnSpc>
              <a:spcAft>
                <a:spcPts val="0"/>
              </a:spcAft>
              <a:buClrTx/>
              <a:buSzTx/>
              <a:buFont typeface="+mj-ea"/>
              <a:buAutoNum type="arabicPeriod"/>
            </a:pPr>
            <a:r>
              <a:rPr lang="en-US" altLang="zh-CN" sz="1600" u="sng">
                <a:latin typeface="Arial" panose="020B0604020202020204" pitchFamily="34" charset="0"/>
                <a:ea typeface="+mj-ea"/>
                <a:cs typeface="Arial" panose="020B0604020202020204" pitchFamily="34" charset="0"/>
                <a:sym typeface="+mn-ea"/>
              </a:rPr>
              <a:t>Depending on the level of the doctor, the cost of the initial consultation is different. </a:t>
            </a:r>
            <a:r>
              <a:rPr lang="en-US" altLang="zh-CN" sz="1600">
                <a:latin typeface="Arial" panose="020B0604020202020204" pitchFamily="34" charset="0"/>
                <a:ea typeface="+mj-ea"/>
                <a:cs typeface="Arial" panose="020B0604020202020204" pitchFamily="34" charset="0"/>
                <a:sym typeface="+mn-ea"/>
              </a:rPr>
              <a:t> There is a limit to the amount of medical expenses paid by public insurance, and out-of-pocket expenses tend to be higher for patients with serious illnesses such as cancer or heart disease who want to receive a higher level of medical treatment.</a:t>
            </a:r>
            <a:endParaRPr lang="en-US" altLang="zh-CN" sz="1600">
              <a:latin typeface="Arial" panose="020B0604020202020204" pitchFamily="34" charset="0"/>
              <a:ea typeface="+mj-ea"/>
              <a:cs typeface="Arial" panose="020B0604020202020204" pitchFamily="34" charset="0"/>
              <a:sym typeface="+mn-ea"/>
            </a:endParaRPr>
          </a:p>
        </p:txBody>
      </p:sp>
      <p:sp>
        <p:nvSpPr>
          <p:cNvPr id="4" name="标题 3"/>
          <p:cNvSpPr>
            <a:spLocks noGrp="1"/>
          </p:cNvSpPr>
          <p:nvPr>
            <p:ph type="title"/>
          </p:nvPr>
        </p:nvSpPr>
        <p:spPr/>
        <p:txBody>
          <a:bodyPr/>
          <a:p>
            <a:r>
              <a:rPr lang="en-US" altLang="zh-CN" u="sng">
                <a:latin typeface="Arial" panose="020B0604020202020204" pitchFamily="34" charset="0"/>
                <a:cs typeface="Arial" panose="020B0604020202020204" pitchFamily="34" charset="0"/>
                <a:sym typeface="+mn-ea"/>
              </a:rPr>
              <a:t>Medical </a:t>
            </a:r>
            <a:r>
              <a:rPr lang="en-US" altLang="zh-CN" u="sng">
                <a:latin typeface="Arial" panose="020B0604020202020204" pitchFamily="34" charset="0"/>
                <a:cs typeface="Arial" panose="020B0604020202020204" pitchFamily="34" charset="0"/>
                <a:sym typeface="+mn-ea"/>
              </a:rPr>
              <a:t>Insurance</a:t>
            </a:r>
            <a:r>
              <a:rPr lang="en-US" altLang="zh-CN" u="sng">
                <a:latin typeface="Arial" panose="020B0604020202020204" pitchFamily="34" charset="0"/>
                <a:cs typeface="Arial" panose="020B0604020202020204" pitchFamily="34" charset="0"/>
                <a:sym typeface="+mn-ea"/>
              </a:rPr>
              <a:t> System (in China)</a:t>
            </a:r>
            <a:endParaRPr lang="zh-CN" alt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p:txBody>
          <a:bodyPr>
            <a:normAutofit fontScale="25000"/>
          </a:bodyPr>
          <a:p>
            <a:pPr marL="0" algn="l">
              <a:lnSpc>
                <a:spcPct val="120000"/>
              </a:lnSpc>
              <a:spcAft>
                <a:spcPts val="0"/>
              </a:spcAft>
              <a:buClrTx/>
              <a:buSzTx/>
              <a:buFontTx/>
              <a:buNone/>
            </a:pPr>
            <a:r>
              <a:rPr lang="en-US" altLang="zh-CN" sz="8000" u="sng">
                <a:latin typeface="Arial" panose="020B0604020202020204" pitchFamily="34" charset="0"/>
                <a:ea typeface="+mj-ea"/>
                <a:cs typeface="Arial" panose="020B0604020202020204" pitchFamily="34" charset="0"/>
              </a:rPr>
              <a:t>There are currently </a:t>
            </a:r>
            <a:r>
              <a:rPr lang="en-US" altLang="zh-CN" sz="8000" u="sng">
                <a:solidFill>
                  <a:srgbClr val="FF0000"/>
                </a:solidFill>
                <a:latin typeface="Arial" panose="020B0604020202020204" pitchFamily="34" charset="0"/>
                <a:ea typeface="+mj-ea"/>
                <a:cs typeface="Arial" panose="020B0604020202020204" pitchFamily="34" charset="0"/>
              </a:rPr>
              <a:t>four types of long-term care insurance facilities</a:t>
            </a:r>
            <a:r>
              <a:rPr lang="en-US" altLang="zh-CN" sz="8000" u="sng">
                <a:latin typeface="Arial" panose="020B0604020202020204" pitchFamily="34" charset="0"/>
                <a:ea typeface="+mj-ea"/>
                <a:cs typeface="Arial" panose="020B0604020202020204" pitchFamily="34" charset="0"/>
              </a:rPr>
              <a:t> available for long-term </a:t>
            </a:r>
            <a:endParaRPr lang="en-US" altLang="zh-CN" sz="8000" u="sng">
              <a:latin typeface="Arial" panose="020B0604020202020204" pitchFamily="34" charset="0"/>
              <a:ea typeface="+mj-ea"/>
              <a:cs typeface="Arial" panose="020B0604020202020204" pitchFamily="34" charset="0"/>
            </a:endParaRPr>
          </a:p>
          <a:p>
            <a:pPr marL="0" algn="l">
              <a:lnSpc>
                <a:spcPct val="120000"/>
              </a:lnSpc>
              <a:spcAft>
                <a:spcPts val="0"/>
              </a:spcAft>
              <a:buClrTx/>
              <a:buSzTx/>
              <a:buFontTx/>
              <a:buNone/>
            </a:pPr>
            <a:r>
              <a:rPr lang="en-US" altLang="zh-CN" sz="8000" u="sng">
                <a:latin typeface="Arial" panose="020B0604020202020204" pitchFamily="34" charset="0"/>
                <a:ea typeface="+mj-ea"/>
                <a:cs typeface="Arial" panose="020B0604020202020204" pitchFamily="34" charset="0"/>
              </a:rPr>
              <a:t>care insurance services: </a:t>
            </a:r>
            <a:endParaRPr lang="en-US" altLang="zh-CN" sz="8000" u="sng">
              <a:latin typeface="Arial" panose="020B0604020202020204" pitchFamily="34" charset="0"/>
              <a:ea typeface="+mj-ea"/>
              <a:cs typeface="Arial" panose="020B0604020202020204" pitchFamily="34" charset="0"/>
            </a:endParaRPr>
          </a:p>
          <a:p>
            <a:pPr indent="-457200" algn="l">
              <a:lnSpc>
                <a:spcPct val="120000"/>
              </a:lnSpc>
              <a:spcAft>
                <a:spcPts val="0"/>
              </a:spcAft>
              <a:buClrTx/>
              <a:buSzTx/>
              <a:buFont typeface="+mj-ea"/>
              <a:buAutoNum type="circleNumDbPlain"/>
            </a:pPr>
            <a:r>
              <a:rPr lang="en-US" altLang="zh-CN" sz="8000">
                <a:solidFill>
                  <a:srgbClr val="FF0000"/>
                </a:solidFill>
                <a:latin typeface="Arial" panose="020B0604020202020204" pitchFamily="34" charset="0"/>
                <a:ea typeface="+mj-ea"/>
                <a:cs typeface="Arial" panose="020B0604020202020204" pitchFamily="34" charset="0"/>
              </a:rPr>
              <a:t>welfare facilities</a:t>
            </a:r>
            <a:r>
              <a:rPr lang="en-US" altLang="zh-CN" sz="8000">
                <a:latin typeface="Arial" panose="020B0604020202020204" pitchFamily="34" charset="0"/>
                <a:ea typeface="+mj-ea"/>
                <a:cs typeface="Arial" panose="020B0604020202020204" pitchFamily="34" charset="0"/>
              </a:rPr>
              <a:t> for the elderly requiring long-term care, </a:t>
            </a:r>
            <a:endParaRPr lang="en-US" altLang="zh-CN" sz="8000">
              <a:latin typeface="Arial" panose="020B0604020202020204" pitchFamily="34" charset="0"/>
              <a:ea typeface="+mj-ea"/>
              <a:cs typeface="Arial" panose="020B0604020202020204" pitchFamily="34" charset="0"/>
            </a:endParaRPr>
          </a:p>
          <a:p>
            <a:pPr indent="-457200" algn="l">
              <a:lnSpc>
                <a:spcPct val="120000"/>
              </a:lnSpc>
              <a:spcAft>
                <a:spcPts val="0"/>
              </a:spcAft>
              <a:buClrTx/>
              <a:buSzTx/>
              <a:buFont typeface="+mj-ea"/>
              <a:buAutoNum type="circleNumDbPlain"/>
            </a:pPr>
            <a:r>
              <a:rPr lang="en-US" altLang="zh-CN" sz="8000">
                <a:solidFill>
                  <a:srgbClr val="FF0000"/>
                </a:solidFill>
                <a:latin typeface="Arial" panose="020B0604020202020204" pitchFamily="34" charset="0"/>
                <a:ea typeface="+mj-ea"/>
                <a:cs typeface="Arial" panose="020B0604020202020204" pitchFamily="34" charset="0"/>
              </a:rPr>
              <a:t>health care facilities</a:t>
            </a:r>
            <a:r>
              <a:rPr lang="en-US" altLang="zh-CN" sz="8000">
                <a:latin typeface="Arial" panose="020B0604020202020204" pitchFamily="34" charset="0"/>
                <a:ea typeface="+mj-ea"/>
                <a:cs typeface="Arial" panose="020B0604020202020204" pitchFamily="34" charset="0"/>
              </a:rPr>
              <a:t> for the elderly requiring long-term care, </a:t>
            </a:r>
            <a:endParaRPr lang="en-US" altLang="zh-CN" sz="8000">
              <a:latin typeface="Arial" panose="020B0604020202020204" pitchFamily="34" charset="0"/>
              <a:ea typeface="+mj-ea"/>
              <a:cs typeface="Arial" panose="020B0604020202020204" pitchFamily="34" charset="0"/>
            </a:endParaRPr>
          </a:p>
          <a:p>
            <a:pPr indent="-457200" algn="l">
              <a:lnSpc>
                <a:spcPct val="120000"/>
              </a:lnSpc>
              <a:spcAft>
                <a:spcPts val="0"/>
              </a:spcAft>
              <a:buClrTx/>
              <a:buSzTx/>
              <a:buFont typeface="+mj-ea"/>
              <a:buAutoNum type="circleNumDbPlain"/>
            </a:pPr>
            <a:r>
              <a:rPr lang="en-US" altLang="zh-CN" sz="8000">
                <a:solidFill>
                  <a:srgbClr val="FF0000"/>
                </a:solidFill>
                <a:latin typeface="Arial" panose="020B0604020202020204" pitchFamily="34" charset="0"/>
                <a:ea typeface="+mj-ea"/>
                <a:cs typeface="Arial" panose="020B0604020202020204" pitchFamily="34" charset="0"/>
              </a:rPr>
              <a:t>integrated facilities</a:t>
            </a:r>
            <a:r>
              <a:rPr lang="en-US" altLang="zh-CN" sz="8000">
                <a:latin typeface="Arial" panose="020B0604020202020204" pitchFamily="34" charset="0"/>
                <a:ea typeface="+mj-ea"/>
                <a:cs typeface="Arial" panose="020B0604020202020204" pitchFamily="34" charset="0"/>
              </a:rPr>
              <a:t> for medical and long-term care, </a:t>
            </a:r>
            <a:endParaRPr lang="en-US" altLang="zh-CN" sz="8000">
              <a:latin typeface="Arial" panose="020B0604020202020204" pitchFamily="34" charset="0"/>
              <a:ea typeface="+mj-ea"/>
              <a:cs typeface="Arial" panose="020B0604020202020204" pitchFamily="34" charset="0"/>
            </a:endParaRPr>
          </a:p>
          <a:p>
            <a:pPr indent="-457200" algn="l">
              <a:lnSpc>
                <a:spcPct val="120000"/>
              </a:lnSpc>
              <a:spcAft>
                <a:spcPts val="0"/>
              </a:spcAft>
              <a:buClrTx/>
              <a:buSzTx/>
              <a:buFont typeface="+mj-ea"/>
              <a:buAutoNum type="circleNumDbPlain"/>
            </a:pPr>
            <a:r>
              <a:rPr lang="en-US" altLang="zh-CN" sz="8000">
                <a:solidFill>
                  <a:srgbClr val="FF0000"/>
                </a:solidFill>
                <a:latin typeface="Arial" panose="020B0604020202020204" pitchFamily="34" charset="0"/>
                <a:ea typeface="+mj-ea"/>
                <a:cs typeface="Arial" panose="020B0604020202020204" pitchFamily="34" charset="0"/>
              </a:rPr>
              <a:t>sanatorium-type medical care facilities</a:t>
            </a:r>
            <a:r>
              <a:rPr lang="en-US" altLang="zh-CN" sz="8000">
                <a:latin typeface="Arial" panose="020B0604020202020204" pitchFamily="34" charset="0"/>
                <a:ea typeface="+mj-ea"/>
                <a:cs typeface="Arial" panose="020B0604020202020204" pitchFamily="34" charset="0"/>
              </a:rPr>
              <a:t> for the elderly requiring long-term care. </a:t>
            </a:r>
            <a:endParaRPr lang="en-US" altLang="zh-CN" sz="8000">
              <a:latin typeface="Arial" panose="020B0604020202020204" pitchFamily="34" charset="0"/>
              <a:ea typeface="+mj-ea"/>
              <a:cs typeface="Arial" panose="020B0604020202020204" pitchFamily="34" charset="0"/>
            </a:endParaRPr>
          </a:p>
          <a:p>
            <a:pPr marL="0" indent="0" algn="l">
              <a:lnSpc>
                <a:spcPct val="120000"/>
              </a:lnSpc>
              <a:spcAft>
                <a:spcPts val="0"/>
              </a:spcAft>
              <a:buClrTx/>
              <a:buSzTx/>
              <a:buFont typeface="+mj-ea"/>
              <a:buNone/>
            </a:pPr>
            <a:endParaRPr lang="en-US" altLang="zh-CN" sz="8000">
              <a:latin typeface="Arial" panose="020B0604020202020204" pitchFamily="34" charset="0"/>
              <a:ea typeface="+mj-ea"/>
              <a:cs typeface="Arial" panose="020B0604020202020204" pitchFamily="34" charset="0"/>
            </a:endParaRPr>
          </a:p>
          <a:p>
            <a:pPr marL="0" indent="0" algn="l">
              <a:lnSpc>
                <a:spcPct val="120000"/>
              </a:lnSpc>
              <a:spcAft>
                <a:spcPts val="0"/>
              </a:spcAft>
              <a:buClrTx/>
              <a:buSzTx/>
              <a:buFont typeface="+mj-ea"/>
              <a:buNone/>
            </a:pPr>
            <a:r>
              <a:rPr lang="en-US" altLang="zh-CN" sz="8000">
                <a:latin typeface="Arial" panose="020B0604020202020204" pitchFamily="34" charset="0"/>
                <a:ea typeface="+mj-ea"/>
                <a:cs typeface="Arial" panose="020B0604020202020204" pitchFamily="34" charset="0"/>
              </a:rPr>
              <a:t>Facility standards for each type are regulated by law according to their different functions.</a:t>
            </a:r>
            <a:endParaRPr lang="en-US" altLang="zh-CN" sz="8000">
              <a:latin typeface="Arial" panose="020B0604020202020204" pitchFamily="34" charset="0"/>
              <a:ea typeface="+mj-ea"/>
              <a:cs typeface="Arial" panose="020B0604020202020204" pitchFamily="34" charset="0"/>
            </a:endParaRPr>
          </a:p>
        </p:txBody>
      </p:sp>
      <p:sp>
        <p:nvSpPr>
          <p:cNvPr id="7" name="标题 6"/>
          <p:cNvSpPr>
            <a:spLocks noGrp="1"/>
          </p:cNvSpPr>
          <p:nvPr>
            <p:ph type="title"/>
          </p:nvPr>
        </p:nvSpPr>
        <p:spPr>
          <a:xfrm>
            <a:off x="717550" y="365125"/>
            <a:ext cx="10756900" cy="1325880"/>
          </a:xfrm>
        </p:spPr>
        <p:txBody>
          <a:bodyPr>
            <a:normAutofit fontScale="90000"/>
          </a:bodyPr>
          <a:p>
            <a:pPr algn="l">
              <a:buClrTx/>
              <a:buSzTx/>
              <a:buFontTx/>
            </a:pPr>
            <a:r>
              <a:rPr lang="en-US" altLang="zh-CN" sz="4890" u="sng">
                <a:latin typeface="Arial" panose="020B0604020202020204" pitchFamily="34" charset="0"/>
                <a:cs typeface="Arial" panose="020B0604020202020204" pitchFamily="34" charset="0"/>
              </a:rPr>
              <a:t>Long-term Care Delivery System (in Japan)</a:t>
            </a:r>
            <a:endParaRPr lang="en-US" altLang="zh-CN" sz="4890" u="sng">
              <a:latin typeface="Arial" panose="020B0604020202020204" pitchFamily="34" charset="0"/>
              <a:cs typeface="Arial" panose="020B0604020202020204"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p:txBody>
          <a:bodyPr>
            <a:normAutofit fontScale="30000"/>
          </a:bodyPr>
          <a:p>
            <a:pPr marL="0" indent="0">
              <a:lnSpc>
                <a:spcPct val="150000"/>
              </a:lnSpc>
              <a:buNone/>
            </a:pPr>
            <a:r>
              <a:rPr lang="en-US" altLang="zh-CN" sz="6665" u="sng">
                <a:solidFill>
                  <a:srgbClr val="FF0000"/>
                </a:solidFill>
                <a:latin typeface="Arial" panose="020B0604020202020204" pitchFamily="34" charset="0"/>
                <a:ea typeface="+mj-ea"/>
                <a:cs typeface="Arial" panose="020B0604020202020204" pitchFamily="34" charset="0"/>
              </a:rPr>
              <a:t>Long-term care service establishments</a:t>
            </a:r>
            <a:r>
              <a:rPr lang="en-US" altLang="zh-CN" sz="6665" u="sng">
                <a:latin typeface="Arial" panose="020B0604020202020204" pitchFamily="34" charset="0"/>
                <a:ea typeface="+mj-ea"/>
                <a:cs typeface="Arial" panose="020B0604020202020204" pitchFamily="34" charset="0"/>
              </a:rPr>
              <a:t> are broadly categorized into five categories: </a:t>
            </a:r>
            <a:endParaRPr lang="en-US" altLang="zh-CN" sz="6665" u="sng">
              <a:latin typeface="Arial" panose="020B0604020202020204" pitchFamily="34" charset="0"/>
              <a:ea typeface="+mj-ea"/>
              <a:cs typeface="Arial" panose="020B0604020202020204" pitchFamily="34" charset="0"/>
            </a:endParaRPr>
          </a:p>
          <a:p>
            <a:pPr marL="457200" indent="-457200">
              <a:lnSpc>
                <a:spcPct val="150000"/>
              </a:lnSpc>
              <a:buFont typeface="+mj-ea"/>
              <a:buAutoNum type="circleNumDbPlain"/>
            </a:pPr>
            <a:r>
              <a:rPr lang="en-US" altLang="zh-CN" sz="6665">
                <a:latin typeface="Arial" panose="020B0604020202020204" pitchFamily="34" charset="0"/>
                <a:ea typeface="+mj-ea"/>
                <a:cs typeface="Arial" panose="020B0604020202020204" pitchFamily="34" charset="0"/>
              </a:rPr>
              <a:t>preventive long-term care service establishments, </a:t>
            </a:r>
            <a:endParaRPr lang="en-US" altLang="zh-CN" sz="6665">
              <a:latin typeface="Arial" panose="020B0604020202020204" pitchFamily="34" charset="0"/>
              <a:ea typeface="+mj-ea"/>
              <a:cs typeface="Arial" panose="020B0604020202020204" pitchFamily="34" charset="0"/>
            </a:endParaRPr>
          </a:p>
          <a:p>
            <a:pPr marL="457200" indent="-457200">
              <a:lnSpc>
                <a:spcPct val="150000"/>
              </a:lnSpc>
              <a:buFont typeface="+mj-ea"/>
              <a:buAutoNum type="circleNumDbPlain"/>
            </a:pPr>
            <a:r>
              <a:rPr lang="en-US" altLang="zh-CN" sz="6665">
                <a:latin typeface="Arial" panose="020B0604020202020204" pitchFamily="34" charset="0"/>
                <a:ea typeface="+mj-ea"/>
                <a:cs typeface="Arial" panose="020B0604020202020204" pitchFamily="34" charset="0"/>
              </a:rPr>
              <a:t>community-based preventive long-term care service establishments,</a:t>
            </a:r>
            <a:endParaRPr lang="en-US" altLang="zh-CN" sz="6665">
              <a:latin typeface="Arial" panose="020B0604020202020204" pitchFamily="34" charset="0"/>
              <a:ea typeface="+mj-ea"/>
              <a:cs typeface="Arial" panose="020B0604020202020204" pitchFamily="34" charset="0"/>
            </a:endParaRPr>
          </a:p>
          <a:p>
            <a:pPr marL="457200" indent="-457200">
              <a:lnSpc>
                <a:spcPct val="150000"/>
              </a:lnSpc>
              <a:buFont typeface="+mj-ea"/>
              <a:buAutoNum type="circleNumDbPlain"/>
            </a:pPr>
            <a:r>
              <a:rPr lang="en-US" altLang="zh-CN" sz="6665">
                <a:latin typeface="Arial" panose="020B0604020202020204" pitchFamily="34" charset="0"/>
                <a:ea typeface="+mj-ea"/>
                <a:cs typeface="Arial" panose="020B0604020202020204" pitchFamily="34" charset="0"/>
              </a:rPr>
              <a:t>in-home service establishments, </a:t>
            </a:r>
            <a:endParaRPr lang="en-US" altLang="zh-CN" sz="6665">
              <a:latin typeface="Arial" panose="020B0604020202020204" pitchFamily="34" charset="0"/>
              <a:ea typeface="+mj-ea"/>
              <a:cs typeface="Arial" panose="020B0604020202020204" pitchFamily="34" charset="0"/>
            </a:endParaRPr>
          </a:p>
          <a:p>
            <a:pPr marL="457200" indent="-457200">
              <a:lnSpc>
                <a:spcPct val="150000"/>
              </a:lnSpc>
              <a:buFont typeface="+mj-ea"/>
              <a:buAutoNum type="circleNumDbPlain"/>
            </a:pPr>
            <a:r>
              <a:rPr lang="en-US" altLang="zh-CN" sz="6665">
                <a:latin typeface="Arial" panose="020B0604020202020204" pitchFamily="34" charset="0"/>
                <a:ea typeface="+mj-ea"/>
                <a:cs typeface="Arial" panose="020B0604020202020204" pitchFamily="34" charset="0"/>
              </a:rPr>
              <a:t>community-based service establishments, </a:t>
            </a:r>
            <a:endParaRPr lang="en-US" altLang="zh-CN" sz="6665">
              <a:latin typeface="Arial" panose="020B0604020202020204" pitchFamily="34" charset="0"/>
              <a:ea typeface="+mj-ea"/>
              <a:cs typeface="Arial" panose="020B0604020202020204" pitchFamily="34" charset="0"/>
            </a:endParaRPr>
          </a:p>
          <a:p>
            <a:pPr marL="457200" indent="-457200">
              <a:lnSpc>
                <a:spcPct val="150000"/>
              </a:lnSpc>
              <a:buFont typeface="+mj-ea"/>
              <a:buAutoNum type="circleNumDbPlain"/>
            </a:pPr>
            <a:r>
              <a:rPr lang="en-US" altLang="zh-CN" sz="6665">
                <a:latin typeface="Arial" panose="020B0604020202020204" pitchFamily="34" charset="0"/>
                <a:ea typeface="+mj-ea"/>
                <a:cs typeface="Arial" panose="020B0604020202020204" pitchFamily="34" charset="0"/>
              </a:rPr>
              <a:t>in-home long-term care support establishments. </a:t>
            </a:r>
            <a:endParaRPr lang="en-US" altLang="zh-CN" sz="6665">
              <a:latin typeface="Arial" panose="020B0604020202020204" pitchFamily="34" charset="0"/>
              <a:ea typeface="+mj-ea"/>
              <a:cs typeface="Arial" panose="020B0604020202020204" pitchFamily="34" charset="0"/>
            </a:endParaRPr>
          </a:p>
          <a:p>
            <a:pPr marL="0" indent="0">
              <a:buFont typeface="+mj-ea"/>
              <a:buNone/>
            </a:pPr>
            <a:endParaRPr lang="en-US" altLang="zh-CN" sz="6665">
              <a:latin typeface="Arial" panose="020B0604020202020204" pitchFamily="34" charset="0"/>
              <a:ea typeface="+mj-ea"/>
              <a:cs typeface="Arial" panose="020B0604020202020204" pitchFamily="34" charset="0"/>
            </a:endParaRPr>
          </a:p>
        </p:txBody>
      </p:sp>
      <p:sp>
        <p:nvSpPr>
          <p:cNvPr id="4" name="标题 3"/>
          <p:cNvSpPr>
            <a:spLocks noGrp="1"/>
          </p:cNvSpPr>
          <p:nvPr>
            <p:ph type="title"/>
          </p:nvPr>
        </p:nvSpPr>
        <p:spPr>
          <a:xfrm>
            <a:off x="717550" y="365125"/>
            <a:ext cx="10756900" cy="1325880"/>
          </a:xfrm>
        </p:spPr>
        <p:txBody>
          <a:bodyPr>
            <a:normAutofit fontScale="90000"/>
          </a:bodyPr>
          <a:p>
            <a:pPr algn="l">
              <a:buClrTx/>
              <a:buSzTx/>
              <a:buFontTx/>
            </a:pPr>
            <a:r>
              <a:rPr lang="en-US" altLang="zh-CN" sz="4890" u="sng">
                <a:latin typeface="Arial" panose="020B0604020202020204" pitchFamily="34" charset="0"/>
                <a:cs typeface="Arial" panose="020B0604020202020204" pitchFamily="34" charset="0"/>
              </a:rPr>
              <a:t>Long-term Care Delivery System (in Japan)</a:t>
            </a:r>
            <a:endParaRPr lang="en-US" altLang="zh-CN" sz="4890" u="sng">
              <a:latin typeface="Arial" panose="020B0604020202020204" pitchFamily="34" charset="0"/>
              <a:cs typeface="Arial" panose="020B0604020202020204"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p:txBody>
          <a:bodyPr>
            <a:normAutofit fontScale="25000"/>
          </a:bodyPr>
          <a:p>
            <a:pPr marL="0" indent="0" algn="l">
              <a:lnSpc>
                <a:spcPct val="150000"/>
              </a:lnSpc>
              <a:spcAft>
                <a:spcPts val="0"/>
              </a:spcAft>
              <a:buClrTx/>
              <a:buSzTx/>
              <a:buFont typeface="+mj-ea"/>
              <a:buNone/>
            </a:pPr>
            <a:r>
              <a:rPr lang="en-US" altLang="zh-CN" sz="8000" u="sng">
                <a:latin typeface="Arial" panose="020B0604020202020204" pitchFamily="34" charset="0"/>
                <a:ea typeface="+mj-ea"/>
                <a:cs typeface="Arial" panose="020B0604020202020204" pitchFamily="34" charset="0"/>
              </a:rPr>
              <a:t>Situation of long-term care workers:</a:t>
            </a:r>
            <a:r>
              <a:rPr lang="en-US" altLang="zh-CN" sz="8000">
                <a:latin typeface="Arial" panose="020B0604020202020204" pitchFamily="34" charset="0"/>
                <a:ea typeface="+mj-ea"/>
                <a:cs typeface="Arial" panose="020B0604020202020204" pitchFamily="34" charset="0"/>
              </a:rPr>
              <a:t> </a:t>
            </a:r>
            <a:endParaRPr lang="en-US" altLang="zh-CN" sz="8000">
              <a:latin typeface="Arial" panose="020B0604020202020204" pitchFamily="34" charset="0"/>
              <a:ea typeface="+mj-ea"/>
              <a:cs typeface="Arial" panose="020B0604020202020204" pitchFamily="34" charset="0"/>
            </a:endParaRPr>
          </a:p>
          <a:p>
            <a:pPr algn="l">
              <a:lnSpc>
                <a:spcPct val="150000"/>
              </a:lnSpc>
              <a:spcAft>
                <a:spcPts val="0"/>
              </a:spcAft>
              <a:buClrTx/>
              <a:buSzTx/>
              <a:buFont typeface="Arial" panose="020B0604020202020204" pitchFamily="34" charset="0"/>
              <a:buChar char="•"/>
            </a:pPr>
            <a:r>
              <a:rPr lang="en-US" altLang="zh-CN" sz="8000">
                <a:solidFill>
                  <a:srgbClr val="FF0000"/>
                </a:solidFill>
                <a:latin typeface="Arial" panose="020B0604020202020204" pitchFamily="34" charset="0"/>
                <a:ea typeface="+mj-ea"/>
                <a:cs typeface="Arial" panose="020B0604020202020204" pitchFamily="34" charset="0"/>
              </a:rPr>
              <a:t>Various health care professionals work alongside care staff and certified care workers</a:t>
            </a:r>
            <a:r>
              <a:rPr lang="en-US" altLang="zh-CN" sz="8000">
                <a:latin typeface="Arial" panose="020B0604020202020204" pitchFamily="34" charset="0"/>
                <a:ea typeface="+mj-ea"/>
                <a:cs typeface="Arial" panose="020B0604020202020204" pitchFamily="34" charset="0"/>
              </a:rPr>
              <a:t> in providing long-term care services. </a:t>
            </a:r>
            <a:endParaRPr lang="en-US" altLang="zh-CN" sz="8000">
              <a:latin typeface="Arial" panose="020B0604020202020204" pitchFamily="34" charset="0"/>
              <a:ea typeface="+mj-ea"/>
              <a:cs typeface="Arial" panose="020B0604020202020204" pitchFamily="34" charset="0"/>
            </a:endParaRPr>
          </a:p>
          <a:p>
            <a:pPr algn="l">
              <a:lnSpc>
                <a:spcPct val="150000"/>
              </a:lnSpc>
              <a:spcAft>
                <a:spcPts val="0"/>
              </a:spcAft>
              <a:buClrTx/>
              <a:buSzTx/>
            </a:pPr>
            <a:r>
              <a:rPr lang="en-US" altLang="zh-CN" sz="8000" u="sng">
                <a:latin typeface="Arial" panose="020B0604020202020204" pitchFamily="34" charset="0"/>
                <a:ea typeface="+mj-ea"/>
                <a:cs typeface="Arial" panose="020B0604020202020204" pitchFamily="34" charset="0"/>
              </a:rPr>
              <a:t>The largest number of nurses is engaged in visiting nursing stations (92,139), followed by day-care service for long-term care (38,225), health care facilities for the elderly requiring long-term care (29,732), and welfare facilities for the elderly requiring long-term care (27,418) in 2021</a:t>
            </a:r>
            <a:r>
              <a:rPr lang="en-US" altLang="zh-CN" sz="8000">
                <a:latin typeface="Arial" panose="020B0604020202020204" pitchFamily="34" charset="0"/>
                <a:ea typeface="+mj-ea"/>
                <a:cs typeface="Arial" panose="020B0604020202020204" pitchFamily="34" charset="0"/>
              </a:rPr>
              <a:t>.</a:t>
            </a:r>
            <a:endParaRPr lang="en-US" altLang="zh-CN" sz="5715">
              <a:latin typeface="Arial" panose="020B0604020202020204" pitchFamily="34" charset="0"/>
              <a:ea typeface="+mj-ea"/>
              <a:cs typeface="Arial" panose="020B0604020202020204" pitchFamily="34" charset="0"/>
            </a:endParaRPr>
          </a:p>
          <a:p>
            <a:pPr marL="0" indent="0" algn="l">
              <a:lnSpc>
                <a:spcPct val="125000"/>
              </a:lnSpc>
              <a:spcAft>
                <a:spcPts val="0"/>
              </a:spcAft>
              <a:buClrTx/>
              <a:buSzTx/>
              <a:buFont typeface="+mj-ea"/>
              <a:buNone/>
            </a:pPr>
            <a:r>
              <a:rPr lang="en-US" altLang="zh-CN" sz="5715" i="1">
                <a:latin typeface="Arial" panose="020B0604020202020204" pitchFamily="34" charset="0"/>
                <a:ea typeface="+mj-ea"/>
                <a:cs typeface="Arial" panose="020B0604020202020204" pitchFamily="34" charset="0"/>
              </a:rPr>
              <a:t>Sourse: Ministry of Health, Labour and Welfare: “Ministry of Health, Labour and Welfare, Overview of the 2021 Survey of</a:t>
            </a:r>
            <a:endParaRPr lang="en-US" altLang="zh-CN" sz="5715" i="1">
              <a:latin typeface="Arial" panose="020B0604020202020204" pitchFamily="34" charset="0"/>
              <a:ea typeface="+mj-ea"/>
              <a:cs typeface="Arial" panose="020B0604020202020204" pitchFamily="34" charset="0"/>
            </a:endParaRPr>
          </a:p>
          <a:p>
            <a:pPr marL="0" indent="0" algn="l">
              <a:lnSpc>
                <a:spcPct val="125000"/>
              </a:lnSpc>
              <a:spcAft>
                <a:spcPts val="0"/>
              </a:spcAft>
              <a:buClrTx/>
              <a:buSzTx/>
              <a:buFont typeface="+mj-ea"/>
              <a:buNone/>
            </a:pPr>
            <a:r>
              <a:rPr lang="en-US" altLang="zh-CN" sz="5715" i="1">
                <a:latin typeface="Arial" panose="020B0604020202020204" pitchFamily="34" charset="0"/>
                <a:ea typeface="+mj-ea"/>
                <a:cs typeface="Arial" panose="020B0604020202020204" pitchFamily="34" charset="0"/>
              </a:rPr>
              <a:t>Long-Term Care Service Facilities and Establishments,” https://www.mhlw.go.jp/toukei/saikin/hw/kaigo/service21/</a:t>
            </a:r>
            <a:endParaRPr lang="en-US" altLang="zh-CN" sz="5715" i="1">
              <a:latin typeface="Arial" panose="020B0604020202020204" pitchFamily="34" charset="0"/>
              <a:ea typeface="+mj-ea"/>
              <a:cs typeface="Arial" panose="020B0604020202020204" pitchFamily="34" charset="0"/>
            </a:endParaRPr>
          </a:p>
          <a:p>
            <a:pPr marL="0" indent="0" algn="l">
              <a:lnSpc>
                <a:spcPct val="125000"/>
              </a:lnSpc>
              <a:spcAft>
                <a:spcPts val="0"/>
              </a:spcAft>
              <a:buClrTx/>
              <a:buSzTx/>
              <a:buFont typeface="+mj-ea"/>
              <a:buNone/>
            </a:pPr>
            <a:r>
              <a:rPr lang="en-US" altLang="zh-CN" sz="5715" i="1">
                <a:latin typeface="Arial" panose="020B0604020202020204" pitchFamily="34" charset="0"/>
                <a:ea typeface="+mj-ea"/>
                <a:cs typeface="Arial" panose="020B0604020202020204" pitchFamily="34" charset="0"/>
              </a:rPr>
              <a:t>dl/gaikyo.pdf </a:t>
            </a:r>
            <a:endParaRPr lang="en-US" altLang="zh-CN" sz="5715" i="1">
              <a:latin typeface="Arial" panose="020B0604020202020204" pitchFamily="34" charset="0"/>
              <a:ea typeface="+mj-ea"/>
              <a:cs typeface="Arial" panose="020B0604020202020204" pitchFamily="34" charset="0"/>
            </a:endParaRPr>
          </a:p>
        </p:txBody>
      </p:sp>
      <p:sp>
        <p:nvSpPr>
          <p:cNvPr id="5" name="标题 3"/>
          <p:cNvSpPr>
            <a:spLocks noGrp="1"/>
          </p:cNvSpPr>
          <p:nvPr/>
        </p:nvSpPr>
        <p:spPr>
          <a:xfrm>
            <a:off x="736600" y="492125"/>
            <a:ext cx="10737215" cy="132588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a:buClrTx/>
              <a:buSzTx/>
              <a:buFontTx/>
            </a:pPr>
            <a:r>
              <a:rPr lang="en-US" altLang="zh-CN" u="sng">
                <a:latin typeface="Arial" panose="020B0604020202020204" pitchFamily="34" charset="0"/>
                <a:cs typeface="Arial" panose="020B0604020202020204" pitchFamily="34" charset="0"/>
              </a:rPr>
              <a:t>Long-term Care Delivery System (in Japan)</a:t>
            </a:r>
            <a:endParaRPr lang="en-US" altLang="zh-CN" u="sng">
              <a:latin typeface="Arial" panose="020B0604020202020204" pitchFamily="34" charset="0"/>
              <a:cs typeface="Arial" panose="020B0604020202020204" pitchFamily="34"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p:txBody>
          <a:bodyPr>
            <a:normAutofit/>
          </a:bodyPr>
          <a:p>
            <a:pPr marL="0" algn="l">
              <a:lnSpc>
                <a:spcPct val="150000"/>
              </a:lnSpc>
              <a:buClrTx/>
              <a:buSzTx/>
              <a:buFont typeface="+mj-ea"/>
              <a:buNone/>
            </a:pPr>
            <a:r>
              <a:rPr lang="en-US" altLang="zh-CN" sz="8000">
                <a:latin typeface="Arial" panose="020B0604020202020204" pitchFamily="34" charset="0"/>
                <a:ea typeface="+mj-ea"/>
                <a:cs typeface="Arial" panose="020B0604020202020204" pitchFamily="34" charset="0"/>
              </a:rPr>
              <a:t>　</a:t>
            </a:r>
            <a:endParaRPr lang="en-US" altLang="zh-CN" sz="7200">
              <a:latin typeface="Arial" panose="020B0604020202020204" pitchFamily="34" charset="0"/>
              <a:ea typeface="+mj-ea"/>
              <a:cs typeface="Arial" panose="020B0604020202020204" pitchFamily="34" charset="0"/>
            </a:endParaRPr>
          </a:p>
          <a:p>
            <a:pPr marL="0" algn="l">
              <a:lnSpc>
                <a:spcPct val="150000"/>
              </a:lnSpc>
              <a:buClrTx/>
              <a:buSzTx/>
              <a:buFont typeface="+mj-ea"/>
              <a:buNone/>
            </a:pPr>
            <a:endParaRPr lang="en-US" altLang="zh-CN" sz="1800">
              <a:latin typeface="Arial" panose="020B0604020202020204" pitchFamily="34" charset="0"/>
              <a:ea typeface="+mj-ea"/>
              <a:cs typeface="Arial" panose="020B0604020202020204" pitchFamily="34" charset="0"/>
            </a:endParaRPr>
          </a:p>
        </p:txBody>
      </p:sp>
      <p:sp>
        <p:nvSpPr>
          <p:cNvPr id="4" name="标题 3"/>
          <p:cNvSpPr>
            <a:spLocks noGrp="1"/>
          </p:cNvSpPr>
          <p:nvPr>
            <p:ph type="title"/>
          </p:nvPr>
        </p:nvSpPr>
        <p:spPr>
          <a:xfrm>
            <a:off x="508000" y="365125"/>
            <a:ext cx="11200130" cy="1325880"/>
          </a:xfrm>
        </p:spPr>
        <p:txBody>
          <a:bodyPr>
            <a:normAutofit fontScale="90000"/>
          </a:bodyPr>
          <a:p>
            <a:pPr algn="l">
              <a:buClrTx/>
              <a:buSzTx/>
              <a:buFontTx/>
            </a:pPr>
            <a:r>
              <a:rPr lang="en-US" altLang="zh-CN" sz="4890" u="sng">
                <a:latin typeface="Arial" panose="020B0604020202020204" pitchFamily="34" charset="0"/>
                <a:cs typeface="Arial" panose="020B0604020202020204" pitchFamily="34" charset="0"/>
              </a:rPr>
              <a:t>Long-term Care Insurance System (in Japan)</a:t>
            </a:r>
            <a:endParaRPr lang="en-US" altLang="zh-CN" sz="4890" u="sng">
              <a:latin typeface="Arial" panose="020B0604020202020204" pitchFamily="34" charset="0"/>
              <a:cs typeface="Arial" panose="020B0604020202020204" pitchFamily="34" charset="0"/>
            </a:endParaRPr>
          </a:p>
        </p:txBody>
      </p:sp>
      <p:pic>
        <p:nvPicPr>
          <p:cNvPr id="5" name="图片 4"/>
          <p:cNvPicPr>
            <a:picLocks noChangeAspect="1"/>
          </p:cNvPicPr>
          <p:nvPr/>
        </p:nvPicPr>
        <p:blipFill>
          <a:blip r:embed="rId1"/>
          <a:stretch>
            <a:fillRect/>
          </a:stretch>
        </p:blipFill>
        <p:spPr>
          <a:xfrm>
            <a:off x="2686685" y="1635125"/>
            <a:ext cx="5958840" cy="4752340"/>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 name="图片 5"/>
          <p:cNvPicPr>
            <a:picLocks noChangeAspect="1"/>
          </p:cNvPicPr>
          <p:nvPr/>
        </p:nvPicPr>
        <p:blipFill>
          <a:blip r:embed="rId1"/>
          <a:stretch>
            <a:fillRect/>
          </a:stretch>
        </p:blipFill>
        <p:spPr>
          <a:xfrm>
            <a:off x="667385" y="1944370"/>
            <a:ext cx="6172835" cy="4130040"/>
          </a:xfrm>
          <a:prstGeom prst="rect">
            <a:avLst/>
          </a:prstGeom>
        </p:spPr>
      </p:pic>
      <p:sp>
        <p:nvSpPr>
          <p:cNvPr id="7" name="标题 6"/>
          <p:cNvSpPr>
            <a:spLocks noGrp="1"/>
          </p:cNvSpPr>
          <p:nvPr>
            <p:ph type="title"/>
          </p:nvPr>
        </p:nvSpPr>
        <p:spPr>
          <a:xfrm>
            <a:off x="500380" y="365125"/>
            <a:ext cx="11242675" cy="1325880"/>
          </a:xfrm>
        </p:spPr>
        <p:txBody>
          <a:bodyPr>
            <a:normAutofit fontScale="90000"/>
          </a:bodyPr>
          <a:p>
            <a:pPr algn="l">
              <a:buClrTx/>
              <a:buSzTx/>
              <a:buFontTx/>
            </a:pPr>
            <a:r>
              <a:rPr lang="en-US" altLang="zh-CN" sz="4890" u="sng">
                <a:latin typeface="Arial" panose="020B0604020202020204" pitchFamily="34" charset="0"/>
                <a:cs typeface="Arial" panose="020B0604020202020204" pitchFamily="34" charset="0"/>
              </a:rPr>
              <a:t>Long-term Care Insurance System (in Japan)</a:t>
            </a:r>
            <a:endParaRPr lang="en-US" altLang="zh-CN" sz="4890" u="sng">
              <a:latin typeface="Arial" panose="020B0604020202020204" pitchFamily="34" charset="0"/>
              <a:cs typeface="Arial" panose="020B0604020202020204" pitchFamily="34" charset="0"/>
            </a:endParaRPr>
          </a:p>
        </p:txBody>
      </p:sp>
      <p:sp>
        <p:nvSpPr>
          <p:cNvPr id="4" name="文本框 3"/>
          <p:cNvSpPr txBox="1"/>
          <p:nvPr/>
        </p:nvSpPr>
        <p:spPr>
          <a:xfrm>
            <a:off x="6839585" y="1680845"/>
            <a:ext cx="4903470" cy="4939030"/>
          </a:xfrm>
          <a:prstGeom prst="rect">
            <a:avLst/>
          </a:prstGeom>
          <a:noFill/>
        </p:spPr>
        <p:txBody>
          <a:bodyPr wrap="square" rtlCol="0">
            <a:spAutoFit/>
          </a:bodyPr>
          <a:p>
            <a:pPr marL="114300" indent="-342900" algn="l">
              <a:lnSpc>
                <a:spcPct val="150000"/>
              </a:lnSpc>
              <a:spcBef>
                <a:spcPts val="0"/>
              </a:spcBef>
              <a:spcAft>
                <a:spcPts val="0"/>
              </a:spcAft>
              <a:buClrTx/>
              <a:buSzTx/>
              <a:buFont typeface="+mj-lt"/>
              <a:buAutoNum type="arabicPeriod"/>
            </a:pPr>
            <a:r>
              <a:rPr lang="en-US" altLang="zh-CN" sz="1400" u="sng">
                <a:latin typeface="Arial" panose="020B0604020202020204" pitchFamily="34" charset="0"/>
                <a:ea typeface="+mj-ea"/>
                <a:cs typeface="Arial" panose="020B0604020202020204" pitchFamily="34" charset="0"/>
                <a:sym typeface="+mn-ea"/>
              </a:rPr>
              <a:t>The payment of long-term care costs is calculated by adding regional and labor supplements based on the location of the service provider to the basic remuneration set for each service. </a:t>
            </a:r>
            <a:endParaRPr lang="en-US" altLang="zh-CN" sz="1400" u="sng">
              <a:latin typeface="Arial" panose="020B0604020202020204" pitchFamily="34" charset="0"/>
              <a:ea typeface="+mj-ea"/>
              <a:cs typeface="Arial" panose="020B0604020202020204" pitchFamily="34" charset="0"/>
            </a:endParaRPr>
          </a:p>
          <a:p>
            <a:pPr marL="114300" indent="-342900" algn="l">
              <a:lnSpc>
                <a:spcPct val="150000"/>
              </a:lnSpc>
              <a:spcBef>
                <a:spcPts val="0"/>
              </a:spcBef>
              <a:spcAft>
                <a:spcPts val="0"/>
              </a:spcAft>
              <a:buClrTx/>
              <a:buSzTx/>
              <a:buFont typeface="+mj-ea"/>
              <a:buAutoNum type="arabicPeriod"/>
            </a:pPr>
            <a:r>
              <a:rPr lang="en-US" altLang="zh-CN" sz="1400">
                <a:latin typeface="Arial" panose="020B0604020202020204" pitchFamily="34" charset="0"/>
                <a:ea typeface="+mj-ea"/>
                <a:cs typeface="Arial" panose="020B0604020202020204" pitchFamily="34" charset="0"/>
                <a:sym typeface="+mn-ea"/>
              </a:rPr>
              <a:t>The monthly upper limit for using long-term care services is determined according to the level of care needed, based on the certification of needed long-term care.</a:t>
            </a:r>
            <a:endParaRPr lang="en-US" altLang="zh-CN" sz="1400">
              <a:latin typeface="Arial" panose="020B0604020202020204" pitchFamily="34" charset="0"/>
              <a:ea typeface="+mj-ea"/>
              <a:cs typeface="Arial" panose="020B0604020202020204" pitchFamily="34" charset="0"/>
            </a:endParaRPr>
          </a:p>
          <a:p>
            <a:pPr marL="114300" indent="-342900" algn="l">
              <a:lnSpc>
                <a:spcPct val="150000"/>
              </a:lnSpc>
              <a:spcBef>
                <a:spcPts val="0"/>
              </a:spcBef>
              <a:spcAft>
                <a:spcPts val="0"/>
              </a:spcAft>
              <a:buClrTx/>
              <a:buSzTx/>
              <a:buFont typeface="+mj-ea"/>
              <a:buAutoNum type="arabicPeriod"/>
            </a:pPr>
            <a:r>
              <a:rPr lang="en-US" altLang="zh-CN" sz="1400">
                <a:latin typeface="Arial" panose="020B0604020202020204" pitchFamily="34" charset="0"/>
                <a:ea typeface="+mj-ea"/>
                <a:cs typeface="Arial" panose="020B0604020202020204" pitchFamily="34" charset="0"/>
                <a:sym typeface="+mn-ea"/>
              </a:rPr>
              <a:t> While users mainly choose the services they want to use, for in-home long-term care services such as visiting nursing, care managers intervene and create a care plan that combines services according to individual needs. Users pay a certain percentage (as described above) as co-payment, but they are responsible for paying the full amount exceeding the upper limit. </a:t>
            </a:r>
            <a:endParaRPr lang="zh-CN" altLang="en-US" sz="140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4938395" y="1717040"/>
            <a:ext cx="5748655" cy="4458970"/>
          </a:xfrm>
        </p:spPr>
        <p:txBody>
          <a:bodyPr>
            <a:normAutofit fontScale="30000"/>
          </a:bodyPr>
          <a:p>
            <a:pPr marL="0" algn="l">
              <a:lnSpc>
                <a:spcPct val="150000"/>
              </a:lnSpc>
              <a:buClrTx/>
              <a:buSzTx/>
              <a:buFont typeface="+mj-ea"/>
              <a:buNone/>
            </a:pPr>
            <a:r>
              <a:rPr lang="en-US" altLang="zh-CN" sz="6855" u="sng">
                <a:solidFill>
                  <a:srgbClr val="FF0000"/>
                </a:solidFill>
                <a:latin typeface="Arial" panose="020B0604020202020204" pitchFamily="34" charset="0"/>
                <a:ea typeface="+mj-ea"/>
                <a:cs typeface="Arial" panose="020B0604020202020204" pitchFamily="34" charset="0"/>
              </a:rPr>
              <a:t>Trends in long-term care expenditure:</a:t>
            </a:r>
            <a:endParaRPr lang="en-US" altLang="zh-CN" sz="6855" u="sng">
              <a:solidFill>
                <a:srgbClr val="FF0000"/>
              </a:solidFill>
              <a:latin typeface="Arial" panose="020B0604020202020204" pitchFamily="34" charset="0"/>
              <a:ea typeface="+mj-ea"/>
              <a:cs typeface="Arial" panose="020B0604020202020204" pitchFamily="34" charset="0"/>
            </a:endParaRPr>
          </a:p>
          <a:p>
            <a:pPr marL="0" algn="l">
              <a:lnSpc>
                <a:spcPct val="150000"/>
              </a:lnSpc>
              <a:buClrTx/>
              <a:buSzTx/>
              <a:buFont typeface="+mj-ea"/>
              <a:buNone/>
            </a:pPr>
            <a:r>
              <a:rPr lang="en-US" altLang="zh-CN" sz="6855">
                <a:latin typeface="Arial" panose="020B0604020202020204" pitchFamily="34" charset="0"/>
                <a:ea typeface="+mj-ea"/>
                <a:cs typeface="Arial" panose="020B0604020202020204" pitchFamily="34" charset="0"/>
              </a:rPr>
              <a:t>As society rapidly ages, the number of people with the certification of needed long-term care </a:t>
            </a:r>
            <a:r>
              <a:rPr lang="en-US" altLang="zh-CN" sz="6855">
                <a:solidFill>
                  <a:srgbClr val="FF0000"/>
                </a:solidFill>
                <a:latin typeface="Arial" panose="020B0604020202020204" pitchFamily="34" charset="0"/>
                <a:ea typeface="+mj-ea"/>
                <a:cs typeface="Arial" panose="020B0604020202020204" pitchFamily="34" charset="0"/>
              </a:rPr>
              <a:t>has been increasing</a:t>
            </a:r>
            <a:r>
              <a:rPr lang="en-US" altLang="zh-CN" sz="6855">
                <a:latin typeface="Arial" panose="020B0604020202020204" pitchFamily="34" charset="0"/>
                <a:ea typeface="+mj-ea"/>
                <a:cs typeface="Arial" panose="020B0604020202020204" pitchFamily="34" charset="0"/>
              </a:rPr>
              <a:t> every year, resulting in an </a:t>
            </a:r>
            <a:r>
              <a:rPr lang="en-US" altLang="zh-CN" sz="6855">
                <a:solidFill>
                  <a:srgbClr val="FF0000"/>
                </a:solidFill>
                <a:latin typeface="Arial" panose="020B0604020202020204" pitchFamily="34" charset="0"/>
                <a:ea typeface="+mj-ea"/>
                <a:cs typeface="Arial" panose="020B0604020202020204" pitchFamily="34" charset="0"/>
              </a:rPr>
              <a:t>increase</a:t>
            </a:r>
            <a:r>
              <a:rPr lang="en-US" altLang="zh-CN" sz="6855">
                <a:latin typeface="Arial" panose="020B0604020202020204" pitchFamily="34" charset="0"/>
                <a:ea typeface="+mj-ea"/>
                <a:cs typeface="Arial" panose="020B0604020202020204" pitchFamily="34" charset="0"/>
              </a:rPr>
              <a:t> in the total expenditure of long-term care insurance. </a:t>
            </a:r>
            <a:endParaRPr lang="en-US" altLang="zh-CN" sz="6855">
              <a:latin typeface="Arial" panose="020B0604020202020204" pitchFamily="34" charset="0"/>
              <a:ea typeface="+mj-ea"/>
              <a:cs typeface="Arial" panose="020B0604020202020204" pitchFamily="34" charset="0"/>
            </a:endParaRPr>
          </a:p>
        </p:txBody>
      </p:sp>
      <p:sp>
        <p:nvSpPr>
          <p:cNvPr id="7" name="标题 6"/>
          <p:cNvSpPr>
            <a:spLocks noGrp="1"/>
          </p:cNvSpPr>
          <p:nvPr>
            <p:ph type="title"/>
          </p:nvPr>
        </p:nvSpPr>
        <p:spPr>
          <a:xfrm>
            <a:off x="436880" y="365125"/>
            <a:ext cx="11261725" cy="1325880"/>
          </a:xfrm>
        </p:spPr>
        <p:txBody>
          <a:bodyPr>
            <a:normAutofit fontScale="90000"/>
          </a:bodyPr>
          <a:p>
            <a:pPr algn="l">
              <a:buClrTx/>
              <a:buSzTx/>
              <a:buFontTx/>
            </a:pPr>
            <a:r>
              <a:rPr lang="en-US" altLang="zh-CN" sz="4890" u="sng">
                <a:latin typeface="Arial" panose="020B0604020202020204" pitchFamily="34" charset="0"/>
                <a:cs typeface="Arial" panose="020B0604020202020204" pitchFamily="34" charset="0"/>
              </a:rPr>
              <a:t>Long-term Care Insurance System (in Japan)</a:t>
            </a:r>
            <a:endParaRPr lang="en-US" altLang="zh-CN" sz="4890" u="sng">
              <a:latin typeface="Arial" panose="020B0604020202020204" pitchFamily="34" charset="0"/>
              <a:cs typeface="Arial" panose="020B0604020202020204" pitchFamily="34" charset="0"/>
            </a:endParaRPr>
          </a:p>
        </p:txBody>
      </p:sp>
      <p:pic>
        <p:nvPicPr>
          <p:cNvPr id="4" name="图片 3"/>
          <p:cNvPicPr>
            <a:picLocks noChangeAspect="1"/>
          </p:cNvPicPr>
          <p:nvPr/>
        </p:nvPicPr>
        <p:blipFill>
          <a:blip r:embed="rId1"/>
          <a:stretch>
            <a:fillRect/>
          </a:stretch>
        </p:blipFill>
        <p:spPr>
          <a:xfrm>
            <a:off x="1134745" y="1620520"/>
            <a:ext cx="3365500" cy="4720590"/>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p:txBody>
          <a:bodyPr>
            <a:noAutofit/>
          </a:bodyPr>
          <a:p>
            <a:pPr algn="l">
              <a:lnSpc>
                <a:spcPct val="150000"/>
              </a:lnSpc>
              <a:buClrTx/>
              <a:buSzTx/>
            </a:pPr>
            <a:r>
              <a:rPr lang="en-US" altLang="zh-CN" sz="1600">
                <a:solidFill>
                  <a:schemeClr val="tx1"/>
                </a:solidFill>
                <a:latin typeface="Arial" panose="020B0604020202020204" pitchFamily="34" charset="0"/>
                <a:cs typeface="Arial" panose="020B0604020202020204" pitchFamily="34" charset="0"/>
              </a:rPr>
              <a:t>In order to actively respond to the aging population, </a:t>
            </a:r>
            <a:r>
              <a:rPr lang="en-US" altLang="zh-CN" sz="1600" u="sng">
                <a:solidFill>
                  <a:srgbClr val="FF0000"/>
                </a:solidFill>
                <a:latin typeface="Arial" panose="020B0604020202020204" pitchFamily="34" charset="0"/>
                <a:cs typeface="Arial" panose="020B0604020202020204" pitchFamily="34" charset="0"/>
              </a:rPr>
              <a:t>in June 2016</a:t>
            </a:r>
            <a:r>
              <a:rPr lang="en-US" altLang="zh-CN" sz="1600">
                <a:solidFill>
                  <a:schemeClr val="tx1"/>
                </a:solidFill>
                <a:latin typeface="Arial" panose="020B0604020202020204" pitchFamily="34" charset="0"/>
                <a:cs typeface="Arial" panose="020B0604020202020204" pitchFamily="34" charset="0"/>
              </a:rPr>
              <a:t>, the Ministry of Human Resources and Social Security issued the Guiding Opinions on</a:t>
            </a:r>
            <a:r>
              <a:rPr lang="en-US" altLang="zh-CN" sz="1600">
                <a:solidFill>
                  <a:srgbClr val="FF0000"/>
                </a:solidFill>
                <a:latin typeface="Arial" panose="020B0604020202020204" pitchFamily="34" charset="0"/>
                <a:cs typeface="Arial" panose="020B0604020202020204" pitchFamily="34" charset="0"/>
              </a:rPr>
              <a:t> </a:t>
            </a:r>
            <a:r>
              <a:rPr lang="en-US" altLang="zh-CN" sz="1600">
                <a:solidFill>
                  <a:schemeClr val="tx1"/>
                </a:solidFill>
                <a:latin typeface="Arial" panose="020B0604020202020204" pitchFamily="34" charset="0"/>
                <a:cs typeface="Arial" panose="020B0604020202020204" pitchFamily="34" charset="0"/>
              </a:rPr>
              <a:t>carrying out the Pilot Long-term Care Insurance System (Department of Human Resources and Social Security issued [2016] No. 80), which </a:t>
            </a:r>
            <a:r>
              <a:rPr lang="en-US" altLang="zh-CN" sz="1600" u="sng">
                <a:solidFill>
                  <a:srgbClr val="FF0000"/>
                </a:solidFill>
                <a:latin typeface="Arial" panose="020B0604020202020204" pitchFamily="34" charset="0"/>
                <a:cs typeface="Arial" panose="020B0604020202020204" pitchFamily="34" charset="0"/>
              </a:rPr>
              <a:t>for the first time piloted the long-term care insurance system in 15 cities across the country</a:t>
            </a:r>
            <a:r>
              <a:rPr lang="en-US" altLang="zh-CN" sz="1600">
                <a:solidFill>
                  <a:schemeClr val="tx1"/>
                </a:solidFill>
                <a:latin typeface="Arial" panose="020B0604020202020204" pitchFamily="34" charset="0"/>
                <a:cs typeface="Arial" panose="020B0604020202020204" pitchFamily="34" charset="0"/>
              </a:rPr>
              <a:t>. </a:t>
            </a:r>
            <a:endParaRPr lang="en-US" altLang="zh-CN" sz="1600">
              <a:solidFill>
                <a:schemeClr val="tx1"/>
              </a:solidFill>
              <a:latin typeface="Arial" panose="020B0604020202020204" pitchFamily="34" charset="0"/>
              <a:cs typeface="Arial" panose="020B0604020202020204" pitchFamily="34" charset="0"/>
            </a:endParaRPr>
          </a:p>
          <a:p>
            <a:pPr algn="l">
              <a:lnSpc>
                <a:spcPct val="150000"/>
              </a:lnSpc>
              <a:buClrTx/>
              <a:buSzTx/>
            </a:pPr>
            <a:r>
              <a:rPr lang="en-US" altLang="zh-CN" sz="1600" u="sng">
                <a:solidFill>
                  <a:srgbClr val="FF0000"/>
                </a:solidFill>
                <a:latin typeface="Arial" panose="020B0604020202020204" pitchFamily="34" charset="0"/>
                <a:cs typeface="Arial" panose="020B0604020202020204" pitchFamily="34" charset="0"/>
              </a:rPr>
              <a:t>In September 2020</a:t>
            </a:r>
            <a:r>
              <a:rPr lang="en-US" altLang="zh-CN" sz="1600">
                <a:solidFill>
                  <a:schemeClr val="tx1"/>
                </a:solidFill>
                <a:latin typeface="Arial" panose="020B0604020202020204" pitchFamily="34" charset="0"/>
                <a:cs typeface="Arial" panose="020B0604020202020204" pitchFamily="34" charset="0"/>
              </a:rPr>
              <a:t>, the State Medical Insurance Administration and the Ministry of Finance jointly issued the "Guiding Opinions on Expanding the Pilot Long-term Care Insurance System" (Medicare [2020] 37), and </a:t>
            </a:r>
            <a:r>
              <a:rPr lang="en-US" altLang="zh-CN" sz="1600" u="sng">
                <a:solidFill>
                  <a:srgbClr val="FF0000"/>
                </a:solidFill>
                <a:latin typeface="Arial" panose="020B0604020202020204" pitchFamily="34" charset="0"/>
                <a:cs typeface="Arial" panose="020B0604020202020204" pitchFamily="34" charset="0"/>
              </a:rPr>
              <a:t>decided to pilot long-term care insurance in 14 new cities across the country</a:t>
            </a:r>
            <a:r>
              <a:rPr lang="en-US" altLang="zh-CN" sz="1600">
                <a:solidFill>
                  <a:schemeClr val="tx1"/>
                </a:solidFill>
                <a:latin typeface="Arial" panose="020B0604020202020204" pitchFamily="34" charset="0"/>
                <a:cs typeface="Arial" panose="020B0604020202020204" pitchFamily="34" charset="0"/>
              </a:rPr>
              <a:t>. </a:t>
            </a:r>
            <a:endParaRPr lang="en-US" altLang="zh-CN" sz="1600">
              <a:solidFill>
                <a:schemeClr val="tx1"/>
              </a:solidFill>
              <a:latin typeface="Arial" panose="020B0604020202020204" pitchFamily="34" charset="0"/>
              <a:cs typeface="Arial" panose="020B0604020202020204" pitchFamily="34" charset="0"/>
            </a:endParaRPr>
          </a:p>
          <a:p>
            <a:pPr algn="l">
              <a:lnSpc>
                <a:spcPct val="150000"/>
              </a:lnSpc>
              <a:buClrTx/>
              <a:buSzTx/>
            </a:pPr>
            <a:r>
              <a:rPr lang="en-US" altLang="zh-CN" sz="1600" u="sng">
                <a:solidFill>
                  <a:srgbClr val="FF0000"/>
                </a:solidFill>
                <a:latin typeface="Arial" panose="020B0604020202020204" pitchFamily="34" charset="0"/>
                <a:cs typeface="Arial" panose="020B0604020202020204" pitchFamily="34" charset="0"/>
              </a:rPr>
              <a:t>As of March 2022, there are 49 prefecture-level cities (states) in the country, including provincial-level pilot long-term care insurance.</a:t>
            </a:r>
            <a:endParaRPr lang="en-US" altLang="zh-CN" sz="1600" u="sng">
              <a:solidFill>
                <a:srgbClr val="FF0000"/>
              </a:solidFill>
              <a:latin typeface="Arial" panose="020B0604020202020204" pitchFamily="34" charset="0"/>
              <a:cs typeface="Arial" panose="020B0604020202020204" pitchFamily="34" charset="0"/>
            </a:endParaRPr>
          </a:p>
          <a:p>
            <a:pPr algn="l">
              <a:lnSpc>
                <a:spcPct val="150000"/>
              </a:lnSpc>
              <a:buClrTx/>
              <a:buSzTx/>
            </a:pPr>
            <a:r>
              <a:rPr lang="en-US" altLang="zh-CN" sz="1600">
                <a:solidFill>
                  <a:schemeClr val="tx1"/>
                </a:solidFill>
                <a:latin typeface="Arial" panose="020B0604020202020204" pitchFamily="34" charset="0"/>
                <a:cs typeface="Arial" panose="020B0604020202020204" pitchFamily="34" charset="0"/>
              </a:rPr>
              <a:t>For nursing service expenses that meet the regulations, the fund's payment level is generally controlled at about 70%, long term insurance beneficiaries must pay 30% of the compliance fee.</a:t>
            </a:r>
            <a:endParaRPr lang="en-US" altLang="zh-CN" sz="1600">
              <a:solidFill>
                <a:schemeClr val="tx1"/>
              </a:solidFill>
              <a:latin typeface="Arial" panose="020B0604020202020204" pitchFamily="34" charset="0"/>
              <a:cs typeface="Arial" panose="020B0604020202020204" pitchFamily="34" charset="0"/>
            </a:endParaRPr>
          </a:p>
          <a:p>
            <a:pPr algn="l">
              <a:lnSpc>
                <a:spcPct val="150000"/>
              </a:lnSpc>
              <a:buClrTx/>
              <a:buSzTx/>
            </a:pPr>
            <a:endParaRPr lang="en-US" altLang="zh-CN" sz="1600">
              <a:solidFill>
                <a:schemeClr val="tx1"/>
              </a:solidFill>
              <a:latin typeface="Arial" panose="020B0604020202020204" pitchFamily="34" charset="0"/>
              <a:cs typeface="Arial" panose="020B0604020202020204" pitchFamily="34" charset="0"/>
            </a:endParaRPr>
          </a:p>
          <a:p>
            <a:pPr>
              <a:lnSpc>
                <a:spcPct val="150000"/>
              </a:lnSpc>
            </a:pPr>
            <a:endParaRPr lang="en-US" altLang="zh-CN" sz="1600">
              <a:solidFill>
                <a:schemeClr val="tx1"/>
              </a:solidFill>
              <a:latin typeface="Arial" panose="020B0604020202020204" pitchFamily="34" charset="0"/>
              <a:cs typeface="Arial" panose="020B0604020202020204" pitchFamily="34" charset="0"/>
            </a:endParaRPr>
          </a:p>
        </p:txBody>
      </p:sp>
      <p:sp>
        <p:nvSpPr>
          <p:cNvPr id="7" name="标题 6"/>
          <p:cNvSpPr>
            <a:spLocks noGrp="1"/>
          </p:cNvSpPr>
          <p:nvPr/>
        </p:nvSpPr>
        <p:spPr>
          <a:xfrm>
            <a:off x="479425" y="365125"/>
            <a:ext cx="11257915" cy="132588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l">
              <a:buClrTx/>
              <a:buSzTx/>
              <a:buFontTx/>
            </a:pPr>
            <a:r>
              <a:rPr lang="en-US" altLang="zh-CN" u="sng">
                <a:latin typeface="Arial" panose="020B0604020202020204" pitchFamily="34" charset="0"/>
                <a:cs typeface="Arial" panose="020B0604020202020204" pitchFamily="34" charset="0"/>
                <a:sym typeface="+mn-ea"/>
              </a:rPr>
              <a:t>Long-term Care Insurance System (in China)</a:t>
            </a:r>
            <a:endParaRPr lang="en-US" altLang="zh-CN" u="sng">
              <a:latin typeface="Arial" panose="020B0604020202020204" pitchFamily="34" charset="0"/>
              <a:cs typeface="Arial" panose="020B0604020202020204" pitchFamily="34" charset="0"/>
              <a:sym typeface="+mn-ea"/>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u="sng">
                <a:latin typeface="Arial" panose="020B0604020202020204" pitchFamily="34" charset="0"/>
                <a:cs typeface="Arial" panose="020B0604020202020204" pitchFamily="34" charset="0"/>
                <a:sym typeface="+mn-ea"/>
              </a:rPr>
              <a:t>Topics</a:t>
            </a:r>
            <a:endParaRPr lang="zh-CN" altLang="en-US"/>
          </a:p>
        </p:txBody>
      </p:sp>
      <p:sp>
        <p:nvSpPr>
          <p:cNvPr id="3" name="内容占位符 2"/>
          <p:cNvSpPr>
            <a:spLocks noGrp="1"/>
          </p:cNvSpPr>
          <p:nvPr>
            <p:ph idx="1"/>
          </p:nvPr>
        </p:nvSpPr>
        <p:spPr/>
        <p:txBody>
          <a:bodyPr>
            <a:normAutofit/>
          </a:bodyPr>
          <a:p>
            <a:pPr marL="0" lvl="1" indent="0">
              <a:lnSpc>
                <a:spcPct val="150000"/>
              </a:lnSpc>
              <a:buFont typeface="+mj-lt"/>
              <a:buNone/>
            </a:pPr>
            <a:r>
              <a:rPr lang="en-US" altLang="zh-CN" sz="2570" u="sng">
                <a:latin typeface="Arial" panose="020B0604020202020204" pitchFamily="34" charset="0"/>
                <a:cs typeface="Arial" panose="020B0604020202020204" pitchFamily="34" charset="0"/>
                <a:sym typeface="+mn-ea"/>
              </a:rPr>
              <a:t>1. Nursing Care Demand</a:t>
            </a:r>
            <a:endParaRPr lang="en-US" altLang="zh-CN" sz="2570" u="sng">
              <a:latin typeface="Arial" panose="020B0604020202020204" pitchFamily="34" charset="0"/>
              <a:cs typeface="Arial" panose="020B0604020202020204" pitchFamily="34" charset="0"/>
              <a:sym typeface="+mn-ea"/>
            </a:endParaRPr>
          </a:p>
          <a:p>
            <a:pPr marL="0" lvl="1" indent="0">
              <a:lnSpc>
                <a:spcPct val="150000"/>
              </a:lnSpc>
              <a:buFont typeface="+mj-lt"/>
              <a:buNone/>
            </a:pPr>
            <a:r>
              <a:rPr lang="en-US" altLang="zh-CN" sz="2570" u="sng">
                <a:solidFill>
                  <a:schemeClr val="bg2"/>
                </a:solidFill>
                <a:latin typeface="Arial" panose="020B0604020202020204" pitchFamily="34" charset="0"/>
                <a:cs typeface="Arial" panose="020B0604020202020204" pitchFamily="34" charset="0"/>
                <a:sym typeface="+mn-ea"/>
              </a:rPr>
              <a:t>2. Health Care Delivery System</a:t>
            </a:r>
            <a:endParaRPr lang="en-US" altLang="zh-CN" sz="2570" u="sng">
              <a:solidFill>
                <a:schemeClr val="bg2"/>
              </a:solidFill>
              <a:latin typeface="Arial" panose="020B0604020202020204" pitchFamily="34" charset="0"/>
              <a:cs typeface="Arial" panose="020B0604020202020204" pitchFamily="34" charset="0"/>
              <a:sym typeface="+mn-ea"/>
            </a:endParaRPr>
          </a:p>
          <a:p>
            <a:pPr marL="971550" lvl="2" indent="-514350">
              <a:lnSpc>
                <a:spcPct val="150000"/>
              </a:lnSpc>
              <a:buFont typeface="+mj-ea"/>
              <a:buAutoNum type="circleNumDbPlain"/>
            </a:pPr>
            <a:r>
              <a:rPr lang="en-US" altLang="zh-CN" sz="2570">
                <a:solidFill>
                  <a:schemeClr val="bg2"/>
                </a:solidFill>
                <a:latin typeface="Arial" panose="020B0604020202020204" pitchFamily="34" charset="0"/>
                <a:cs typeface="Arial" panose="020B0604020202020204" pitchFamily="34" charset="0"/>
                <a:sym typeface="+mn-ea"/>
              </a:rPr>
              <a:t>Medical Care Delivery System</a:t>
            </a:r>
            <a:endParaRPr lang="en-US" altLang="zh-CN" sz="2570">
              <a:solidFill>
                <a:schemeClr val="bg2"/>
              </a:solidFill>
              <a:latin typeface="Arial" panose="020B0604020202020204" pitchFamily="34" charset="0"/>
              <a:cs typeface="Arial" panose="020B0604020202020204" pitchFamily="34" charset="0"/>
              <a:sym typeface="+mn-ea"/>
            </a:endParaRPr>
          </a:p>
          <a:p>
            <a:pPr marL="971550" lvl="2" indent="-514350">
              <a:lnSpc>
                <a:spcPct val="150000"/>
              </a:lnSpc>
              <a:buFont typeface="+mj-ea"/>
              <a:buAutoNum type="circleNumDbPlain"/>
            </a:pPr>
            <a:r>
              <a:rPr lang="en-US" altLang="zh-CN" sz="2570">
                <a:solidFill>
                  <a:schemeClr val="bg2"/>
                </a:solidFill>
                <a:latin typeface="Arial" panose="020B0604020202020204" pitchFamily="34" charset="0"/>
                <a:cs typeface="Arial" panose="020B0604020202020204" pitchFamily="34" charset="0"/>
                <a:sym typeface="+mn-ea"/>
              </a:rPr>
              <a:t>Medical Insurance System</a:t>
            </a:r>
            <a:endParaRPr lang="en-US" altLang="zh-CN" sz="2570">
              <a:solidFill>
                <a:schemeClr val="bg2"/>
              </a:solidFill>
              <a:latin typeface="Arial" panose="020B0604020202020204" pitchFamily="34" charset="0"/>
              <a:cs typeface="Arial" panose="020B0604020202020204" pitchFamily="34" charset="0"/>
              <a:sym typeface="+mn-ea"/>
            </a:endParaRPr>
          </a:p>
          <a:p>
            <a:pPr marL="971550" lvl="2" indent="-514350">
              <a:lnSpc>
                <a:spcPct val="150000"/>
              </a:lnSpc>
              <a:buFont typeface="+mj-ea"/>
              <a:buAutoNum type="circleNumDbPlain"/>
            </a:pPr>
            <a:r>
              <a:rPr lang="en-US" altLang="zh-CN" sz="2570">
                <a:solidFill>
                  <a:schemeClr val="bg2"/>
                </a:solidFill>
                <a:latin typeface="Arial" panose="020B0604020202020204" pitchFamily="34" charset="0"/>
                <a:cs typeface="Arial" panose="020B0604020202020204" pitchFamily="34" charset="0"/>
                <a:sym typeface="+mn-ea"/>
              </a:rPr>
              <a:t>Long-term Care Delivery System</a:t>
            </a:r>
            <a:endParaRPr lang="en-US" altLang="zh-CN" sz="2570">
              <a:solidFill>
                <a:schemeClr val="bg2"/>
              </a:solidFill>
              <a:latin typeface="Arial" panose="020B0604020202020204" pitchFamily="34" charset="0"/>
              <a:cs typeface="Arial" panose="020B0604020202020204" pitchFamily="34" charset="0"/>
              <a:sym typeface="+mn-ea"/>
            </a:endParaRPr>
          </a:p>
          <a:p>
            <a:pPr marL="971550" lvl="2" indent="-514350">
              <a:lnSpc>
                <a:spcPct val="150000"/>
              </a:lnSpc>
              <a:buFont typeface="+mj-ea"/>
              <a:buAutoNum type="circleNumDbPlain"/>
            </a:pPr>
            <a:r>
              <a:rPr lang="en-US" altLang="zh-CN" sz="2570">
                <a:solidFill>
                  <a:schemeClr val="bg2"/>
                </a:solidFill>
                <a:latin typeface="Arial" panose="020B0604020202020204" pitchFamily="34" charset="0"/>
                <a:cs typeface="Arial" panose="020B0604020202020204" pitchFamily="34" charset="0"/>
                <a:sym typeface="+mn-ea"/>
              </a:rPr>
              <a:t>Long-term Care Insurance System</a:t>
            </a:r>
            <a:endParaRPr lang="en-US" altLang="zh-CN" sz="2570">
              <a:solidFill>
                <a:schemeClr val="bg2"/>
              </a:solidFill>
              <a:latin typeface="Arial" panose="020B0604020202020204" pitchFamily="34" charset="0"/>
              <a:cs typeface="Arial" panose="020B0604020202020204" pitchFamily="34" charset="0"/>
              <a:sym typeface="+mn-ea"/>
            </a:endParaRPr>
          </a:p>
          <a:p>
            <a:pPr marL="457200" lvl="2" indent="0">
              <a:lnSpc>
                <a:spcPct val="150000"/>
              </a:lnSpc>
              <a:buFont typeface="+mj-lt"/>
              <a:buNone/>
            </a:pPr>
            <a:endParaRPr lang="en-US" altLang="zh-CN" sz="2570">
              <a:solidFill>
                <a:schemeClr val="bg2"/>
              </a:solidFill>
              <a:latin typeface="Arial" panose="020B0604020202020204" pitchFamily="34" charset="0"/>
              <a:cs typeface="Arial" panose="020B0604020202020204" pitchFamily="34" charset="0"/>
              <a:sym typeface="+mn-ea"/>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p:txBody>
          <a:bodyPr>
            <a:normAutofit fontScale="25000"/>
          </a:bodyPr>
          <a:p>
            <a:pPr marL="342900" indent="-342900" algn="l">
              <a:lnSpc>
                <a:spcPct val="150000"/>
              </a:lnSpc>
              <a:buClrTx/>
              <a:buSzTx/>
              <a:buFont typeface="+mj-lt"/>
              <a:buAutoNum type="arabicPeriod"/>
            </a:pPr>
            <a:r>
              <a:rPr lang="en-US" altLang="zh-CN" sz="7200">
                <a:solidFill>
                  <a:schemeClr val="tx1"/>
                </a:solidFill>
                <a:latin typeface="Arial" panose="020B0604020202020204" pitchFamily="34" charset="0"/>
                <a:ea typeface="+mj-ea"/>
                <a:cs typeface="Arial" panose="020B0604020202020204" pitchFamily="34" charset="0"/>
              </a:rPr>
              <a:t>As Japan, China faces a great demand for nursing care and nursing professionals due to its rapidly aging population.</a:t>
            </a:r>
            <a:endParaRPr lang="en-US" altLang="zh-CN" sz="7200">
              <a:solidFill>
                <a:schemeClr val="tx1"/>
              </a:solidFill>
              <a:latin typeface="Arial" panose="020B0604020202020204" pitchFamily="34" charset="0"/>
              <a:ea typeface="+mj-ea"/>
              <a:cs typeface="Arial" panose="020B0604020202020204" pitchFamily="34" charset="0"/>
            </a:endParaRPr>
          </a:p>
          <a:p>
            <a:pPr marL="342900" indent="-342900" algn="l">
              <a:lnSpc>
                <a:spcPct val="150000"/>
              </a:lnSpc>
              <a:buClrTx/>
              <a:buSzTx/>
              <a:buFont typeface="+mj-lt"/>
              <a:buAutoNum type="arabicPeriod"/>
            </a:pPr>
            <a:r>
              <a:rPr lang="en-US" altLang="zh-CN" sz="7200">
                <a:solidFill>
                  <a:schemeClr val="tx1"/>
                </a:solidFill>
                <a:latin typeface="Arial" panose="020B0604020202020204" pitchFamily="34" charset="0"/>
                <a:ea typeface="+mj-ea"/>
                <a:cs typeface="Arial" panose="020B0604020202020204" pitchFamily="34" charset="0"/>
              </a:rPr>
              <a:t>There are perfect medical insurance system for all citizens and long-term care insurance system in Japan.</a:t>
            </a:r>
            <a:endParaRPr lang="en-US" altLang="zh-CN" sz="7200">
              <a:solidFill>
                <a:schemeClr val="tx1"/>
              </a:solidFill>
              <a:latin typeface="Arial" panose="020B0604020202020204" pitchFamily="34" charset="0"/>
              <a:ea typeface="+mj-ea"/>
              <a:cs typeface="Arial" panose="020B0604020202020204" pitchFamily="34" charset="0"/>
            </a:endParaRPr>
          </a:p>
          <a:p>
            <a:pPr marL="342900" indent="-342900" algn="l">
              <a:lnSpc>
                <a:spcPct val="150000"/>
              </a:lnSpc>
              <a:buClrTx/>
              <a:buSzTx/>
              <a:buFont typeface="+mj-lt"/>
              <a:buAutoNum type="arabicPeriod"/>
            </a:pPr>
            <a:r>
              <a:rPr lang="en-US" altLang="zh-CN" sz="7200">
                <a:solidFill>
                  <a:schemeClr val="tx1"/>
                </a:solidFill>
                <a:latin typeface="Arial" panose="020B0604020202020204" pitchFamily="34" charset="0"/>
                <a:ea typeface="+mj-ea"/>
                <a:cs typeface="Arial" panose="020B0604020202020204" pitchFamily="34" charset="0"/>
              </a:rPr>
              <a:t>At present, in China, basic insurance system is still not perfect, regional differences are large, can not solve the problem of residents for anytime, anywhere medical treatment.</a:t>
            </a:r>
            <a:endParaRPr lang="en-US" altLang="zh-CN" sz="7200">
              <a:solidFill>
                <a:schemeClr val="tx1"/>
              </a:solidFill>
              <a:latin typeface="Arial" panose="020B0604020202020204" pitchFamily="34" charset="0"/>
              <a:ea typeface="+mj-ea"/>
              <a:cs typeface="Arial" panose="020B0604020202020204" pitchFamily="34" charset="0"/>
            </a:endParaRPr>
          </a:p>
          <a:p>
            <a:pPr marL="342900" indent="-342900" algn="l">
              <a:lnSpc>
                <a:spcPct val="150000"/>
              </a:lnSpc>
              <a:buClrTx/>
              <a:buSzTx/>
              <a:buFont typeface="+mj-lt"/>
              <a:buAutoNum type="arabicPeriod"/>
            </a:pPr>
            <a:r>
              <a:rPr lang="en-US" altLang="zh-CN" sz="7200">
                <a:solidFill>
                  <a:schemeClr val="tx1"/>
                </a:solidFill>
                <a:latin typeface="Arial" panose="020B0604020202020204" pitchFamily="34" charset="0"/>
                <a:ea typeface="+mj-ea"/>
                <a:cs typeface="Arial" panose="020B0604020202020204" pitchFamily="34" charset="0"/>
                <a:sym typeface="+mn-ea"/>
              </a:rPr>
              <a:t>In China, long-term care insurance is still in the stage of exploration and trial operation, and has not yet been fully covered.</a:t>
            </a:r>
            <a:endParaRPr lang="en-US" altLang="zh-CN" sz="7200">
              <a:solidFill>
                <a:schemeClr val="tx1"/>
              </a:solidFill>
              <a:latin typeface="Arial" panose="020B0604020202020204" pitchFamily="34" charset="0"/>
              <a:ea typeface="+mj-ea"/>
              <a:cs typeface="Arial" panose="020B0604020202020204" pitchFamily="34" charset="0"/>
              <a:sym typeface="+mn-ea"/>
            </a:endParaRPr>
          </a:p>
        </p:txBody>
      </p:sp>
      <p:sp>
        <p:nvSpPr>
          <p:cNvPr id="7" name="标题 6"/>
          <p:cNvSpPr>
            <a:spLocks noGrp="1"/>
          </p:cNvSpPr>
          <p:nvPr/>
        </p:nvSpPr>
        <p:spPr>
          <a:xfrm>
            <a:off x="479425" y="365125"/>
            <a:ext cx="11257915" cy="1325880"/>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a:buClrTx/>
              <a:buSzTx/>
              <a:buFontTx/>
            </a:pPr>
            <a:r>
              <a:rPr lang="en-US" altLang="zh-CN" u="sng">
                <a:latin typeface="Arial" panose="020B0604020202020204" pitchFamily="34" charset="0"/>
                <a:cs typeface="Arial" panose="020B0604020202020204" pitchFamily="34" charset="0"/>
              </a:rPr>
              <a:t>Summary</a:t>
            </a:r>
            <a:endParaRPr lang="en-US" altLang="zh-CN" u="sng">
              <a:latin typeface="Arial" panose="020B0604020202020204" pitchFamily="34" charset="0"/>
              <a:cs typeface="Arial" panose="020B0604020202020204" pitchFamily="34"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838200" y="2237105"/>
            <a:ext cx="10515600" cy="3660140"/>
          </a:xfrm>
        </p:spPr>
        <p:txBody>
          <a:bodyPr>
            <a:normAutofit fontScale="90000"/>
          </a:bodyPr>
          <a:p>
            <a:pPr marL="457200" indent="-457200">
              <a:lnSpc>
                <a:spcPct val="150000"/>
              </a:lnSpc>
              <a:buFont typeface="+mj-lt"/>
              <a:buAutoNum type="arabicPeriod"/>
            </a:pPr>
            <a:r>
              <a:rPr lang="en-US" altLang="zh-CN" sz="2220">
                <a:latin typeface="Arial" panose="020B0604020202020204" pitchFamily="34" charset="0"/>
                <a:ea typeface="+mj-ea"/>
                <a:cs typeface="Arial" panose="020B0604020202020204" pitchFamily="34" charset="0"/>
              </a:rPr>
              <a:t>In response to China's aging problem, It is necessary to expand the content of public insurance coverage, eliminate geographical differences and improve reimbursement ratio.</a:t>
            </a:r>
            <a:endParaRPr lang="en-US" altLang="zh-CN" sz="2220">
              <a:latin typeface="Arial" panose="020B0604020202020204" pitchFamily="34" charset="0"/>
              <a:ea typeface="+mj-ea"/>
              <a:cs typeface="Arial" panose="020B0604020202020204" pitchFamily="34" charset="0"/>
            </a:endParaRPr>
          </a:p>
          <a:p>
            <a:pPr marL="457200" indent="-457200">
              <a:lnSpc>
                <a:spcPct val="150000"/>
              </a:lnSpc>
              <a:buFont typeface="+mj-lt"/>
              <a:buAutoNum type="arabicPeriod"/>
            </a:pPr>
            <a:r>
              <a:rPr lang="en-US" altLang="zh-CN" sz="2220">
                <a:latin typeface="Arial" panose="020B0604020202020204" pitchFamily="34" charset="0"/>
                <a:ea typeface="+mj-ea"/>
                <a:cs typeface="Arial" panose="020B0604020202020204" pitchFamily="34" charset="0"/>
              </a:rPr>
              <a:t>Expanding enrollment scale, refining </a:t>
            </a:r>
            <a:r>
              <a:rPr lang="en-US" altLang="zh-CN" sz="2220">
                <a:latin typeface="Arial" panose="020B0604020202020204" pitchFamily="34" charset="0"/>
                <a:ea typeface="+mj-ea"/>
                <a:cs typeface="Arial" panose="020B0604020202020204" pitchFamily="34" charset="0"/>
                <a:sym typeface="+mn-ea"/>
              </a:rPr>
              <a:t>enrollment </a:t>
            </a:r>
            <a:r>
              <a:rPr lang="en-US" altLang="zh-CN" sz="2220">
                <a:latin typeface="Arial" panose="020B0604020202020204" pitchFamily="34" charset="0"/>
                <a:ea typeface="+mj-ea"/>
                <a:cs typeface="Arial" panose="020B0604020202020204" pitchFamily="34" charset="0"/>
              </a:rPr>
              <a:t>specialty  (geriatric nursing, community nursing, adult nursing, etc.), strengthening discipline construction, and strengthening professional skills should be the reform direaction for nursing education</a:t>
            </a:r>
            <a:r>
              <a:rPr lang="en-US" altLang="zh-CN" sz="2220">
                <a:latin typeface="Arial" panose="020B0604020202020204" pitchFamily="34" charset="0"/>
                <a:ea typeface="+mj-ea"/>
                <a:cs typeface="Arial" panose="020B0604020202020204" pitchFamily="34" charset="0"/>
                <a:sym typeface="+mn-ea"/>
              </a:rPr>
              <a:t> </a:t>
            </a:r>
            <a:r>
              <a:rPr lang="en-US" altLang="zh-CN" sz="2220">
                <a:latin typeface="Arial" panose="020B0604020202020204" pitchFamily="34" charset="0"/>
                <a:ea typeface="+mj-ea"/>
                <a:cs typeface="Arial" panose="020B0604020202020204" pitchFamily="34" charset="0"/>
              </a:rPr>
              <a:t>at present. </a:t>
            </a:r>
            <a:endParaRPr lang="en-US" altLang="zh-CN" sz="2220">
              <a:latin typeface="Arial" panose="020B0604020202020204" pitchFamily="34" charset="0"/>
              <a:ea typeface="+mj-ea"/>
              <a:cs typeface="Arial" panose="020B0604020202020204" pitchFamily="34" charset="0"/>
            </a:endParaRPr>
          </a:p>
        </p:txBody>
      </p:sp>
      <p:sp>
        <p:nvSpPr>
          <p:cNvPr id="4" name="标题 3"/>
          <p:cNvSpPr>
            <a:spLocks noGrp="1"/>
          </p:cNvSpPr>
          <p:nvPr>
            <p:ph type="title"/>
          </p:nvPr>
        </p:nvSpPr>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l">
              <a:buClrTx/>
              <a:buSzTx/>
              <a:buFontTx/>
            </a:pPr>
            <a:r>
              <a:rPr lang="en-US" altLang="zh-CN" sz="4890" u="sng">
                <a:latin typeface="Arial" panose="020B0604020202020204" pitchFamily="34" charset="0"/>
                <a:cs typeface="Arial" panose="020B0604020202020204" pitchFamily="34" charset="0"/>
                <a:sym typeface="+mn-ea"/>
              </a:rPr>
              <a:t>Suggestion for </a:t>
            </a:r>
            <a:r>
              <a:rPr lang="en-US" altLang="zh-CN" sz="4890" u="sng">
                <a:latin typeface="Arial" panose="020B0604020202020204" pitchFamily="34" charset="0"/>
                <a:cs typeface="Arial" panose="020B0604020202020204" pitchFamily="34" charset="0"/>
                <a:sym typeface="+mn-ea"/>
              </a:rPr>
              <a:t>Health Care Delivery System Perfect and Nursing Education Reform in China</a:t>
            </a:r>
            <a:endParaRPr lang="en-US" altLang="zh-CN" sz="4890" u="sng">
              <a:latin typeface="Arial" panose="020B0604020202020204" pitchFamily="34" charset="0"/>
              <a:cs typeface="Arial" panose="020B0604020202020204" pitchFamily="34" charset="0"/>
              <a:sym typeface="+mn-ea"/>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vert="horz" lIns="91440" tIns="45720" rIns="91440" bIns="45720" rtlCol="0" anchor="ctr">
            <a:normAutofit/>
          </a:bodyPr>
          <a:p>
            <a:pPr lvl="0" algn="l">
              <a:buClrTx/>
              <a:buSzTx/>
              <a:buFontTx/>
            </a:pPr>
            <a:r>
              <a:rPr lang="en-US" altLang="zh-CN" u="sng">
                <a:latin typeface="Arial" panose="020B0604020202020204" pitchFamily="34" charset="0"/>
                <a:cs typeface="Arial" panose="020B0604020202020204" pitchFamily="34" charset="0"/>
                <a:sym typeface="+mn-ea"/>
              </a:rPr>
              <a:t>Nursing Care Demand </a:t>
            </a:r>
            <a:r>
              <a:rPr lang="en-US" altLang="zh-CN" u="sng">
                <a:latin typeface="Arial" panose="020B0604020202020204" pitchFamily="34" charset="0"/>
                <a:cs typeface="Arial" panose="020B0604020202020204" pitchFamily="34" charset="0"/>
                <a:sym typeface="+mn-ea"/>
              </a:rPr>
              <a:t>(in Japan)</a:t>
            </a:r>
            <a:endParaRPr lang="en-US" altLang="zh-CN" u="sng">
              <a:latin typeface="Arial" panose="020B0604020202020204" pitchFamily="34" charset="0"/>
              <a:cs typeface="Arial" panose="020B0604020202020204" pitchFamily="34" charset="0"/>
              <a:sym typeface="+mn-ea"/>
            </a:endParaRPr>
          </a:p>
        </p:txBody>
      </p:sp>
      <p:sp>
        <p:nvSpPr>
          <p:cNvPr id="3" name="内容占位符 2"/>
          <p:cNvSpPr>
            <a:spLocks noGrp="1"/>
          </p:cNvSpPr>
          <p:nvPr>
            <p:ph idx="1"/>
          </p:nvPr>
        </p:nvSpPr>
        <p:spPr>
          <a:xfrm>
            <a:off x="838200" y="1825625"/>
            <a:ext cx="10515600" cy="4653280"/>
          </a:xfrm>
        </p:spPr>
        <p:txBody>
          <a:bodyPr>
            <a:noAutofit/>
          </a:bodyPr>
          <a:p>
            <a:pPr algn="l">
              <a:lnSpc>
                <a:spcPct val="150000"/>
              </a:lnSpc>
              <a:buClrTx/>
              <a:buSzTx/>
            </a:pPr>
            <a:r>
              <a:rPr lang="en-US" altLang="zh-CN" sz="1800">
                <a:latin typeface="Arial" panose="020B0604020202020204" pitchFamily="34" charset="0"/>
                <a:cs typeface="Arial" panose="020B0604020202020204" pitchFamily="34" charset="0"/>
              </a:rPr>
              <a:t>With the aging society is steadily progressing</a:t>
            </a:r>
            <a:r>
              <a:rPr lang="zh-CN" altLang="en-US" sz="1800">
                <a:latin typeface="Arial" panose="020B0604020202020204" pitchFamily="34" charset="0"/>
                <a:cs typeface="Arial" panose="020B0604020202020204" pitchFamily="34" charset="0"/>
              </a:rPr>
              <a:t>，</a:t>
            </a:r>
            <a:r>
              <a:rPr lang="en-US" altLang="zh-CN" sz="1800">
                <a:latin typeface="Arial" panose="020B0604020202020204" pitchFamily="34" charset="0"/>
                <a:cs typeface="Arial" panose="020B0604020202020204" pitchFamily="34" charset="0"/>
              </a:rPr>
              <a:t>d</a:t>
            </a:r>
            <a:r>
              <a:rPr lang="en-US" altLang="zh-CN" sz="1800">
                <a:latin typeface="Arial" panose="020B0604020202020204" pitchFamily="34" charset="0"/>
                <a:cs typeface="Arial" panose="020B0604020202020204" pitchFamily="34" charset="0"/>
              </a:rPr>
              <a:t>emand for </a:t>
            </a:r>
            <a:r>
              <a:rPr lang="en-US" altLang="zh-CN" sz="1800">
                <a:solidFill>
                  <a:srgbClr val="FF0000"/>
                </a:solidFill>
                <a:latin typeface="Arial" panose="020B0604020202020204" pitchFamily="34" charset="0"/>
                <a:cs typeface="Arial" panose="020B0604020202020204" pitchFamily="34" charset="0"/>
              </a:rPr>
              <a:t>nursing care</a:t>
            </a:r>
            <a:r>
              <a:rPr lang="en-US" altLang="zh-CN" sz="1800">
                <a:latin typeface="Arial" panose="020B0604020202020204" pitchFamily="34" charset="0"/>
                <a:cs typeface="Arial" panose="020B0604020202020204" pitchFamily="34" charset="0"/>
              </a:rPr>
              <a:t> is expected to </a:t>
            </a:r>
            <a:r>
              <a:rPr lang="en-US" altLang="zh-CN" sz="1800">
                <a:solidFill>
                  <a:srgbClr val="FF0000"/>
                </a:solidFill>
                <a:latin typeface="Arial" panose="020B0604020202020204" pitchFamily="34" charset="0"/>
                <a:cs typeface="Arial" panose="020B0604020202020204" pitchFamily="34" charset="0"/>
              </a:rPr>
              <a:t>peak </a:t>
            </a:r>
            <a:r>
              <a:rPr lang="en-US" altLang="zh-CN" sz="1800">
                <a:solidFill>
                  <a:srgbClr val="FF0000"/>
                </a:solidFill>
                <a:latin typeface="Arial" panose="020B0604020202020204" pitchFamily="34" charset="0"/>
                <a:cs typeface="Arial" panose="020B0604020202020204" pitchFamily="34" charset="0"/>
                <a:sym typeface="+mn-ea"/>
              </a:rPr>
              <a:t>in 2035</a:t>
            </a:r>
            <a:r>
              <a:rPr lang="en-US" altLang="zh-CN" sz="1800">
                <a:latin typeface="Arial" panose="020B0604020202020204" pitchFamily="34" charset="0"/>
                <a:cs typeface="Arial" panose="020B0604020202020204" pitchFamily="34" charset="0"/>
              </a:rPr>
              <a:t>.</a:t>
            </a:r>
            <a:endParaRPr lang="en-US" altLang="zh-CN" sz="1800">
              <a:latin typeface="Arial" panose="020B0604020202020204" pitchFamily="34" charset="0"/>
              <a:cs typeface="Arial" panose="020B0604020202020204" pitchFamily="34" charset="0"/>
            </a:endParaRPr>
          </a:p>
          <a:p>
            <a:pPr algn="l">
              <a:lnSpc>
                <a:spcPct val="150000"/>
              </a:lnSpc>
              <a:buClrTx/>
              <a:buSzTx/>
            </a:pPr>
            <a:endParaRPr lang="en-US" altLang="zh-CN" sz="1800">
              <a:solidFill>
                <a:srgbClr val="FF0000"/>
              </a:solidFill>
              <a:latin typeface="Arial" panose="020B0604020202020204" pitchFamily="34" charset="0"/>
              <a:cs typeface="Arial" panose="020B0604020202020204" pitchFamily="34" charset="0"/>
            </a:endParaRPr>
          </a:p>
          <a:p>
            <a:pPr marL="228600" lvl="0" indent="-228600" algn="l">
              <a:lnSpc>
                <a:spcPct val="150000"/>
              </a:lnSpc>
              <a:buClr>
                <a:srgbClr val="000000"/>
              </a:buClr>
              <a:buSzTx/>
              <a:buFont typeface="Arial" panose="020B0604020202020204" pitchFamily="34" charset="0"/>
              <a:buChar char="•"/>
            </a:pPr>
            <a:r>
              <a:rPr lang="en-US" altLang="zh-CN" sz="1800">
                <a:latin typeface="Arial" panose="020B0604020202020204" pitchFamily="34" charset="0"/>
                <a:cs typeface="Arial" panose="020B0604020202020204" pitchFamily="34" charset="0"/>
              </a:rPr>
              <a:t> </a:t>
            </a:r>
            <a:r>
              <a:rPr lang="en-US" altLang="zh-CN" sz="1800">
                <a:latin typeface="Arial" panose="020B0604020202020204" pitchFamily="34" charset="0"/>
                <a:cs typeface="Arial" panose="020B0604020202020204" pitchFamily="34" charset="0"/>
                <a:sym typeface="+mn-ea"/>
              </a:rPr>
              <a:t>Against this background, </a:t>
            </a:r>
            <a:r>
              <a:rPr lang="en-US" altLang="zh-CN" sz="1800">
                <a:solidFill>
                  <a:srgbClr val="FF0000"/>
                </a:solidFill>
                <a:latin typeface="Arial" panose="020B0604020202020204" pitchFamily="34" charset="0"/>
                <a:cs typeface="Arial" panose="020B0604020202020204" pitchFamily="34" charset="0"/>
                <a:sym typeface="+mn-ea"/>
              </a:rPr>
              <a:t> the need for nursing professionals is expected to increase</a:t>
            </a:r>
            <a:r>
              <a:rPr lang="en-US" altLang="zh-CN" sz="1800">
                <a:latin typeface="Arial" panose="020B0604020202020204" pitchFamily="34" charset="0"/>
                <a:cs typeface="Arial" panose="020B0604020202020204" pitchFamily="34" charset="0"/>
                <a:sym typeface="+mn-ea"/>
              </a:rPr>
              <a:t>.</a:t>
            </a:r>
            <a:endParaRPr lang="en-US" altLang="zh-CN" sz="1800">
              <a:latin typeface="Arial" panose="020B0604020202020204" pitchFamily="34" charset="0"/>
              <a:cs typeface="Arial" panose="020B0604020202020204" pitchFamily="34" charset="0"/>
              <a:sym typeface="+mn-ea"/>
            </a:endParaRPr>
          </a:p>
          <a:p>
            <a:pPr marL="228600" lvl="0" indent="-228600" algn="l">
              <a:lnSpc>
                <a:spcPct val="150000"/>
              </a:lnSpc>
              <a:buClr>
                <a:srgbClr val="000000"/>
              </a:buClr>
              <a:buSzTx/>
              <a:buFont typeface="Arial" panose="020B0604020202020204" pitchFamily="34" charset="0"/>
              <a:buChar char="•"/>
            </a:pPr>
            <a:endParaRPr lang="en-US" altLang="zh-CN" sz="1800">
              <a:latin typeface="Arial" panose="020B0604020202020204" pitchFamily="34" charset="0"/>
              <a:cs typeface="Arial" panose="020B0604020202020204" pitchFamily="34" charset="0"/>
              <a:sym typeface="+mn-ea"/>
            </a:endParaRPr>
          </a:p>
          <a:p>
            <a:pPr marL="228600" lvl="0" indent="-228600" algn="l">
              <a:lnSpc>
                <a:spcPct val="150000"/>
              </a:lnSpc>
              <a:buClr>
                <a:srgbClr val="000000"/>
              </a:buClr>
              <a:buSzTx/>
              <a:buFont typeface="Arial" panose="020B0604020202020204" pitchFamily="34" charset="0"/>
              <a:buChar char="•"/>
            </a:pPr>
            <a:r>
              <a:rPr lang="en-US" altLang="zh-CN" sz="1800">
                <a:latin typeface="Arial" panose="020B0604020202020204" pitchFamily="34" charset="0"/>
                <a:cs typeface="Arial" panose="020B0604020202020204" pitchFamily="34" charset="0"/>
                <a:sym typeface="+mn-ea"/>
              </a:rPr>
              <a:t> </a:t>
            </a:r>
            <a:r>
              <a:rPr lang="en-US" altLang="zh-CN" sz="1800">
                <a:latin typeface="Arial" panose="020B0604020202020204" pitchFamily="34" charset="0"/>
                <a:cs typeface="Arial" panose="020B0604020202020204" pitchFamily="34" charset="0"/>
              </a:rPr>
              <a:t>As of the end of 2020, the number of nursing staff, such as nurses and assistant nurses, is about 1.28 million, but</a:t>
            </a:r>
            <a:r>
              <a:rPr lang="en-US" altLang="zh-CN" sz="1800">
                <a:solidFill>
                  <a:srgbClr val="FF0000"/>
                </a:solidFill>
                <a:latin typeface="Arial" panose="020B0604020202020204" pitchFamily="34" charset="0"/>
                <a:cs typeface="Arial" panose="020B0604020202020204" pitchFamily="34" charset="0"/>
              </a:rPr>
              <a:t> by 2025</a:t>
            </a:r>
            <a:r>
              <a:rPr lang="en-US" altLang="zh-CN" sz="1800">
                <a:latin typeface="Arial" panose="020B0604020202020204" pitchFamily="34" charset="0"/>
                <a:cs typeface="Arial" panose="020B0604020202020204" pitchFamily="34" charset="0"/>
              </a:rPr>
              <a:t> when the baby boomers reach the late-stage elderly, the number will increase to </a:t>
            </a:r>
            <a:r>
              <a:rPr lang="en-US" altLang="zh-CN" sz="1800">
                <a:solidFill>
                  <a:srgbClr val="FF0000"/>
                </a:solidFill>
                <a:latin typeface="Arial" panose="020B0604020202020204" pitchFamily="34" charset="0"/>
                <a:cs typeface="Arial" panose="020B0604020202020204" pitchFamily="34" charset="0"/>
              </a:rPr>
              <a:t>between about 1.75 million and about 1.82 million</a:t>
            </a:r>
            <a:r>
              <a:rPr lang="en-US" altLang="zh-CN" sz="1800">
                <a:latin typeface="Arial" panose="020B0604020202020204" pitchFamily="34" charset="0"/>
                <a:cs typeface="Arial" panose="020B0604020202020204" pitchFamily="34" charset="0"/>
              </a:rPr>
              <a:t>. </a:t>
            </a:r>
            <a:endParaRPr lang="en-US" altLang="zh-CN" sz="1800">
              <a:latin typeface="Arial" panose="020B0604020202020204" pitchFamily="34" charset="0"/>
              <a:cs typeface="Arial" panose="020B0604020202020204" pitchFamily="34" charset="0"/>
            </a:endParaRPr>
          </a:p>
          <a:p>
            <a:pPr algn="l">
              <a:lnSpc>
                <a:spcPct val="150000"/>
              </a:lnSpc>
              <a:buClrTx/>
              <a:buSzTx/>
            </a:pPr>
            <a:endParaRPr lang="en-US" altLang="zh-CN" sz="1800">
              <a:latin typeface="Arial" panose="020B0604020202020204" pitchFamily="34" charset="0"/>
              <a:cs typeface="Arial" panose="020B0604020202020204"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u="sng">
                <a:latin typeface="Arial" panose="020B0604020202020204" pitchFamily="34" charset="0"/>
                <a:cs typeface="Arial" panose="020B0604020202020204" pitchFamily="34" charset="0"/>
                <a:sym typeface="+mn-ea"/>
              </a:rPr>
              <a:t>Nursing Care Demand (in Japan)</a:t>
            </a:r>
            <a:endParaRPr lang="zh-CN" altLang="en-US"/>
          </a:p>
        </p:txBody>
      </p:sp>
      <p:sp>
        <p:nvSpPr>
          <p:cNvPr id="3" name="内容占位符 2"/>
          <p:cNvSpPr>
            <a:spLocks noGrp="1"/>
          </p:cNvSpPr>
          <p:nvPr>
            <p:ph idx="1"/>
          </p:nvPr>
        </p:nvSpPr>
        <p:spPr>
          <a:xfrm>
            <a:off x="838200" y="1825625"/>
            <a:ext cx="10515600" cy="4351655"/>
          </a:xfrm>
        </p:spPr>
        <p:txBody>
          <a:bodyPr>
            <a:noAutofit/>
          </a:bodyPr>
          <a:p>
            <a:pPr algn="l">
              <a:lnSpc>
                <a:spcPct val="150000"/>
              </a:lnSpc>
              <a:buClrTx/>
              <a:buSzTx/>
            </a:pPr>
            <a:r>
              <a:rPr lang="en-US" altLang="zh-CN" sz="2000" u="sng">
                <a:latin typeface="Arial" panose="020B0604020202020204" pitchFamily="34" charset="0"/>
                <a:cs typeface="Arial" panose="020B0604020202020204" pitchFamily="34" charset="0"/>
              </a:rPr>
              <a:t>To be specific，</a:t>
            </a:r>
            <a:endParaRPr lang="en-US" altLang="zh-CN" sz="2000" u="sng">
              <a:latin typeface="Arial" panose="020B0604020202020204" pitchFamily="34" charset="0"/>
              <a:cs typeface="Arial" panose="020B0604020202020204" pitchFamily="34" charset="0"/>
            </a:endParaRPr>
          </a:p>
          <a:p>
            <a:pPr marL="342900" indent="-342900" algn="l">
              <a:lnSpc>
                <a:spcPct val="150000"/>
              </a:lnSpc>
              <a:buClrTx/>
              <a:buSzTx/>
              <a:buFont typeface="+mj-lt"/>
              <a:buAutoNum type="arabicPeriod"/>
            </a:pPr>
            <a:r>
              <a:rPr lang="en-US" altLang="zh-CN" sz="1800">
                <a:latin typeface="Arial" panose="020B0604020202020204" pitchFamily="34" charset="0"/>
                <a:cs typeface="Arial" panose="020B0604020202020204" pitchFamily="34" charset="0"/>
              </a:rPr>
              <a:t> Growing Needs for</a:t>
            </a:r>
            <a:r>
              <a:rPr lang="en-US" altLang="zh-CN" sz="1800">
                <a:solidFill>
                  <a:srgbClr val="FF0000"/>
                </a:solidFill>
                <a:latin typeface="Arial" panose="020B0604020202020204" pitchFamily="34" charset="0"/>
                <a:cs typeface="Arial" panose="020B0604020202020204" pitchFamily="34" charset="0"/>
              </a:rPr>
              <a:t> Geriatric Nursing</a:t>
            </a:r>
            <a:r>
              <a:rPr lang="en-US" altLang="zh-CN" sz="1800">
                <a:latin typeface="Arial" panose="020B0604020202020204" pitchFamily="34" charset="0"/>
                <a:cs typeface="Arial" panose="020B0604020202020204" pitchFamily="34" charset="0"/>
              </a:rPr>
              <a:t>;</a:t>
            </a:r>
            <a:endParaRPr lang="en-US" altLang="zh-CN" sz="1800">
              <a:latin typeface="Arial" panose="020B0604020202020204" pitchFamily="34" charset="0"/>
              <a:cs typeface="Arial" panose="020B0604020202020204" pitchFamily="34" charset="0"/>
            </a:endParaRPr>
          </a:p>
          <a:p>
            <a:pPr marL="342900" indent="-342900" algn="l">
              <a:lnSpc>
                <a:spcPct val="150000"/>
              </a:lnSpc>
              <a:buClrTx/>
              <a:buSzTx/>
              <a:buFont typeface="+mj-lt"/>
              <a:buAutoNum type="arabicPeriod"/>
            </a:pPr>
            <a:r>
              <a:rPr lang="en-US" altLang="zh-CN" sz="1800">
                <a:latin typeface="Arial" panose="020B0604020202020204" pitchFamily="34" charset="0"/>
                <a:cs typeface="Arial" panose="020B0604020202020204" pitchFamily="34" charset="0"/>
              </a:rPr>
              <a:t> The future demand for </a:t>
            </a:r>
            <a:r>
              <a:rPr lang="en-US" altLang="zh-CN" sz="1800">
                <a:solidFill>
                  <a:srgbClr val="FF0000"/>
                </a:solidFill>
                <a:latin typeface="Arial" panose="020B0604020202020204" pitchFamily="34" charset="0"/>
                <a:cs typeface="Arial" panose="020B0604020202020204" pitchFamily="34" charset="0"/>
              </a:rPr>
              <a:t>nursing in community health centers and health care offices of private companies</a:t>
            </a:r>
            <a:r>
              <a:rPr lang="en-US" altLang="zh-CN" sz="1800">
                <a:latin typeface="Arial" panose="020B0604020202020204" pitchFamily="34" charset="0"/>
                <a:cs typeface="Arial" panose="020B0604020202020204" pitchFamily="34" charset="0"/>
              </a:rPr>
              <a:t> is expected to increase;</a:t>
            </a:r>
            <a:endParaRPr lang="en-US" altLang="zh-CN" sz="1800">
              <a:latin typeface="Arial" panose="020B0604020202020204" pitchFamily="34" charset="0"/>
              <a:cs typeface="Arial" panose="020B0604020202020204" pitchFamily="34" charset="0"/>
            </a:endParaRPr>
          </a:p>
          <a:p>
            <a:pPr marL="342900" indent="-342900" algn="l">
              <a:lnSpc>
                <a:spcPct val="150000"/>
              </a:lnSpc>
              <a:buClrTx/>
              <a:buSzTx/>
              <a:buFont typeface="+mj-lt"/>
              <a:buAutoNum type="arabicPeriod"/>
            </a:pPr>
            <a:r>
              <a:rPr lang="en-US" altLang="zh-CN" sz="1800">
                <a:latin typeface="Arial" panose="020B0604020202020204" pitchFamily="34" charset="0"/>
                <a:cs typeface="Arial" panose="020B0604020202020204" pitchFamily="34" charset="0"/>
              </a:rPr>
              <a:t> </a:t>
            </a:r>
            <a:r>
              <a:rPr lang="en-US" altLang="zh-CN" sz="1800">
                <a:solidFill>
                  <a:srgbClr val="FF0000"/>
                </a:solidFill>
                <a:latin typeface="Arial" panose="020B0604020202020204" pitchFamily="34" charset="0"/>
                <a:cs typeface="Arial" panose="020B0604020202020204" pitchFamily="34" charset="0"/>
                <a:sym typeface="+mn-ea"/>
              </a:rPr>
              <a:t>Human resources with advanced specialized knowledge</a:t>
            </a:r>
            <a:r>
              <a:rPr lang="en-US" altLang="zh-CN" sz="1800">
                <a:latin typeface="Arial" panose="020B0604020202020204" pitchFamily="34" charset="0"/>
                <a:cs typeface="Arial" panose="020B0604020202020204" pitchFamily="34" charset="0"/>
                <a:sym typeface="+mn-ea"/>
              </a:rPr>
              <a:t> are required, such as </a:t>
            </a:r>
            <a:r>
              <a:rPr lang="en-US" altLang="zh-CN" sz="1800">
                <a:solidFill>
                  <a:schemeClr val="tx1"/>
                </a:solidFill>
                <a:latin typeface="Arial" panose="020B0604020202020204" pitchFamily="34" charset="0"/>
                <a:cs typeface="Arial" panose="020B0604020202020204" pitchFamily="34" charset="0"/>
                <a:sym typeface="+mn-ea"/>
              </a:rPr>
              <a:t>Emergency Nursing,Certified nurses......</a:t>
            </a:r>
            <a:endParaRPr lang="en-US" altLang="zh-CN" sz="1800">
              <a:solidFill>
                <a:schemeClr val="tx1"/>
              </a:solidFill>
              <a:latin typeface="Arial" panose="020B0604020202020204" pitchFamily="34" charset="0"/>
              <a:cs typeface="Arial" panose="020B0604020202020204" pitchFamily="34" charset="0"/>
              <a:sym typeface="+mn-ea"/>
            </a:endParaRPr>
          </a:p>
          <a:p>
            <a:pPr marL="0" indent="0" algn="l">
              <a:lnSpc>
                <a:spcPct val="150000"/>
              </a:lnSpc>
              <a:buClrTx/>
              <a:buSzTx/>
              <a:buNone/>
            </a:pPr>
            <a:endParaRPr lang="en-US" altLang="zh-CN" sz="1800">
              <a:latin typeface="Arial" panose="020B0604020202020204" pitchFamily="34" charset="0"/>
              <a:cs typeface="Arial" panose="020B0604020202020204" pitchFamily="34" charset="0"/>
              <a:sym typeface="+mn-ea"/>
            </a:endParaRPr>
          </a:p>
          <a:p>
            <a:pPr marL="0" indent="0" algn="l">
              <a:lnSpc>
                <a:spcPct val="150000"/>
              </a:lnSpc>
              <a:buClrTx/>
              <a:buSzTx/>
              <a:buNone/>
            </a:pPr>
            <a:r>
              <a:rPr lang="en-US" altLang="zh-CN" sz="1800" i="1">
                <a:latin typeface="Arial" panose="020B0604020202020204" pitchFamily="34" charset="0"/>
                <a:cs typeface="Arial" panose="020B0604020202020204" pitchFamily="34" charset="0"/>
                <a:sym typeface="+mn-ea"/>
              </a:rPr>
              <a:t>Reference: Basic data on supply and demand of nursing staff - Ministry of Health, Labor and Welfare</a:t>
            </a:r>
            <a:endParaRPr lang="en-US" altLang="zh-CN" sz="1800" i="1">
              <a:latin typeface="Arial" panose="020B0604020202020204" pitchFamily="34" charset="0"/>
              <a:cs typeface="Arial" panose="020B0604020202020204" pitchFamily="34" charset="0"/>
              <a:sym typeface="+mn-ea"/>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fontScale="90000"/>
          </a:bodyPr>
          <a:p>
            <a:r>
              <a:rPr lang="en-US" altLang="zh-CN" sz="4890" u="sng">
                <a:latin typeface="Arial" panose="020B0604020202020204" pitchFamily="34" charset="0"/>
                <a:cs typeface="Arial" panose="020B0604020202020204" pitchFamily="34" charset="0"/>
                <a:sym typeface="+mn-ea"/>
              </a:rPr>
              <a:t>Social Security System Reforms</a:t>
            </a:r>
            <a:r>
              <a:rPr lang="en-US" altLang="zh-CN" sz="4890" u="sng">
                <a:latin typeface="Arial" panose="020B0604020202020204" pitchFamily="34" charset="0"/>
                <a:cs typeface="Arial" panose="020B0604020202020204" pitchFamily="34" charset="0"/>
                <a:sym typeface="+mn-ea"/>
              </a:rPr>
              <a:t> Toward 2025</a:t>
            </a:r>
            <a:r>
              <a:rPr lang="en-US" altLang="zh-CN" sz="4890" u="sng">
                <a:latin typeface="Arial" panose="020B0604020202020204" pitchFamily="34" charset="0"/>
                <a:cs typeface="Arial" panose="020B0604020202020204" pitchFamily="34" charset="0"/>
                <a:sym typeface="+mn-ea"/>
              </a:rPr>
              <a:t> (in Japan)</a:t>
            </a:r>
            <a:endParaRPr lang="zh-CN" altLang="en-US" sz="4890"/>
          </a:p>
        </p:txBody>
      </p:sp>
      <p:pic>
        <p:nvPicPr>
          <p:cNvPr id="6" name="图片 5"/>
          <p:cNvPicPr>
            <a:picLocks noChangeAspect="1"/>
          </p:cNvPicPr>
          <p:nvPr/>
        </p:nvPicPr>
        <p:blipFill>
          <a:blip r:embed="rId1"/>
          <a:stretch>
            <a:fillRect/>
          </a:stretch>
        </p:blipFill>
        <p:spPr>
          <a:xfrm>
            <a:off x="433705" y="2134235"/>
            <a:ext cx="7254240" cy="4376420"/>
          </a:xfrm>
          <a:prstGeom prst="rect">
            <a:avLst/>
          </a:prstGeom>
        </p:spPr>
      </p:pic>
      <p:sp>
        <p:nvSpPr>
          <p:cNvPr id="3" name="矩形 2"/>
          <p:cNvSpPr/>
          <p:nvPr/>
        </p:nvSpPr>
        <p:spPr>
          <a:xfrm>
            <a:off x="7467600" y="2392680"/>
            <a:ext cx="4057015" cy="4044950"/>
          </a:xfrm>
          <a:prstGeom prst="rect">
            <a:avLst/>
          </a:prstGeom>
        </p:spPr>
        <p:txBody>
          <a:bodyPr vert="horz" wrap="square" lIns="91440" tIns="45720" rIns="91440" bIns="45720" rtlCol="0" anchor="t">
            <a:noAutofit/>
          </a:bodyPr>
          <a:p>
            <a:pPr marL="228600" lvl="0" indent="-228600" algn="l" fontAlgn="auto">
              <a:lnSpc>
                <a:spcPct val="150000"/>
              </a:lnSpc>
              <a:spcBef>
                <a:spcPts val="1000"/>
              </a:spcBef>
              <a:buClrTx/>
              <a:buSzTx/>
              <a:buFont typeface="Arial" panose="020B0604020202020204" pitchFamily="34" charset="0"/>
              <a:buChar char="•"/>
            </a:pPr>
            <a:r>
              <a:rPr lang="en-US" altLang="zh-CN" sz="1600" u="sng">
                <a:latin typeface="Arial" panose="020B0604020202020204" pitchFamily="34" charset="0"/>
                <a:cs typeface="Arial" panose="020B0604020202020204" pitchFamily="34" charset="0"/>
                <a:sym typeface="+mn-ea"/>
              </a:rPr>
              <a:t>The </a:t>
            </a:r>
            <a:r>
              <a:rPr lang="en-US" altLang="zh-CN" sz="1600" u="sng">
                <a:solidFill>
                  <a:srgbClr val="FF0000"/>
                </a:solidFill>
                <a:latin typeface="Arial" panose="020B0604020202020204" pitchFamily="34" charset="0"/>
                <a:cs typeface="Arial" panose="020B0604020202020204" pitchFamily="34" charset="0"/>
                <a:sym typeface="+mn-ea"/>
              </a:rPr>
              <a:t>community-based comprehensive care system</a:t>
            </a:r>
            <a:r>
              <a:rPr lang="en-US" altLang="zh-CN" sz="1600" u="sng">
                <a:latin typeface="Arial" panose="020B0604020202020204" pitchFamily="34" charset="0"/>
                <a:cs typeface="Arial" panose="020B0604020202020204" pitchFamily="34" charset="0"/>
                <a:sym typeface="+mn-ea"/>
              </a:rPr>
              <a:t> is a system that provides housing, medical care, nursing care, prevention, and lifestyle support in an integrated manner so that people can continue to live the way they want in the areas they are familiar with, even if they become severely dependent on nursing care.  </a:t>
            </a:r>
            <a:endParaRPr lang="en-US" altLang="zh-CN" sz="1600" u="sng">
              <a:latin typeface="Arial" panose="020B0604020202020204" pitchFamily="34" charset="0"/>
              <a:cs typeface="Arial" panose="020B0604020202020204" pitchFamily="34" charset="0"/>
              <a:sym typeface="+mn-ea"/>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vert="horz" lIns="91440" tIns="45720" rIns="91440" bIns="45720" rtlCol="0" anchor="ctr">
            <a:normAutofit fontScale="90000"/>
          </a:bodyPr>
          <a:p>
            <a:pPr lvl="0" algn="l">
              <a:buClrTx/>
              <a:buSzTx/>
              <a:buFontTx/>
            </a:pPr>
            <a:r>
              <a:rPr lang="en-US" altLang="zh-CN" sz="4890" u="sng">
                <a:latin typeface="Arial" panose="020B0604020202020204" pitchFamily="34" charset="0"/>
                <a:cs typeface="Arial" panose="020B0604020202020204" pitchFamily="34" charset="0"/>
                <a:sym typeface="+mn-ea"/>
              </a:rPr>
              <a:t>Community Comprehensive Support Centers </a:t>
            </a:r>
            <a:endParaRPr lang="en-US" altLang="zh-CN" sz="4890" u="sng">
              <a:latin typeface="Arial" panose="020B0604020202020204" pitchFamily="34" charset="0"/>
              <a:cs typeface="Arial" panose="020B0604020202020204" pitchFamily="34" charset="0"/>
              <a:sym typeface="+mn-ea"/>
            </a:endParaRPr>
          </a:p>
        </p:txBody>
      </p:sp>
      <p:sp>
        <p:nvSpPr>
          <p:cNvPr id="3" name="内容占位符 2"/>
          <p:cNvSpPr txBox="1">
            <a:spLocks noGrp="1"/>
          </p:cNvSpPr>
          <p:nvPr>
            <p:ph idx="1"/>
          </p:nvPr>
        </p:nvSpPr>
        <p:spPr>
          <a:xfrm>
            <a:off x="838200" y="1825625"/>
            <a:ext cx="10515600" cy="3671570"/>
          </a:xfrm>
          <a:noFill/>
        </p:spPr>
        <p:txBody>
          <a:bodyPr wrap="square" rtlCol="0" anchor="t">
            <a:spAutoFit/>
          </a:bodyPr>
          <a:p>
            <a:pPr marL="342900" lvl="0" indent="-342900" algn="l">
              <a:lnSpc>
                <a:spcPct val="150000"/>
              </a:lnSpc>
              <a:buClrTx/>
              <a:buSzTx/>
              <a:buFont typeface="+mj-lt"/>
              <a:buAutoNum type="arabicPeriod"/>
            </a:pPr>
            <a:r>
              <a:rPr lang="en-US" altLang="zh-CN" sz="1600">
                <a:latin typeface="Arial" panose="020B0604020202020204" pitchFamily="34" charset="0"/>
                <a:cs typeface="Arial" panose="020B0604020202020204" pitchFamily="34" charset="0"/>
                <a:sym typeface="+mn-ea"/>
              </a:rPr>
              <a:t>Municipalities will develop and implement nursing care insurance business plans every three years with the aim of achieving this by 2025, and will build a comprehensive community care system based on the autonomy and initiative of the region. </a:t>
            </a:r>
            <a:endParaRPr lang="en-US" altLang="zh-CN" sz="1600">
              <a:latin typeface="Arial" panose="020B0604020202020204" pitchFamily="34" charset="0"/>
              <a:cs typeface="Arial" panose="020B0604020202020204" pitchFamily="34" charset="0"/>
              <a:sym typeface="+mn-ea"/>
            </a:endParaRPr>
          </a:p>
          <a:p>
            <a:pPr marL="342900" lvl="0" indent="-342900" algn="l">
              <a:lnSpc>
                <a:spcPct val="150000"/>
              </a:lnSpc>
              <a:buClrTx/>
              <a:buSzTx/>
              <a:buFont typeface="+mj-lt"/>
              <a:buAutoNum type="arabicPeriod"/>
            </a:pPr>
            <a:r>
              <a:rPr lang="en-US" altLang="zh-CN" sz="1600" u="sng">
                <a:latin typeface="Arial" panose="020B0604020202020204" pitchFamily="34" charset="0"/>
                <a:cs typeface="Arial" panose="020B0604020202020204" pitchFamily="34" charset="0"/>
                <a:sym typeface="+mn-ea"/>
              </a:rPr>
              <a:t>The central role in this process is the comprehensive community support center. These centers provide comprehensive consultations for local elderly people, advocate for their rights, create support systems, and assist with nursing care prevention, and provide comprehensive support for improving health care and promoting welfare for the elderly. </a:t>
            </a:r>
            <a:endParaRPr lang="en-US" altLang="zh-CN" sz="1600">
              <a:latin typeface="Arial" panose="020B0604020202020204" pitchFamily="34" charset="0"/>
              <a:cs typeface="Arial" panose="020B0604020202020204" pitchFamily="34" charset="0"/>
              <a:sym typeface="+mn-ea"/>
            </a:endParaRPr>
          </a:p>
          <a:p>
            <a:pPr marL="342900" lvl="0" indent="-342900" algn="l">
              <a:lnSpc>
                <a:spcPct val="150000"/>
              </a:lnSpc>
              <a:buClrTx/>
              <a:buSzTx/>
              <a:buFont typeface="+mj-lt"/>
              <a:buAutoNum type="arabicPeriod"/>
            </a:pPr>
            <a:r>
              <a:rPr lang="en-US" altLang="zh-CN" sz="1600">
                <a:latin typeface="Arial" panose="020B0604020202020204" pitchFamily="34" charset="0"/>
                <a:cs typeface="Arial" panose="020B0604020202020204" pitchFamily="34" charset="0"/>
                <a:sym typeface="+mn-ea"/>
              </a:rPr>
              <a:t>There are 5,431 comprehensive community support centers nationwide, and the total number reaches 7,397 including branch offices (as of the end of April 2023).</a:t>
            </a:r>
            <a:endParaRPr lang="en-US" altLang="zh-CN" sz="1600">
              <a:latin typeface="Arial" panose="020B0604020202020204" pitchFamily="34" charset="0"/>
              <a:cs typeface="Arial" panose="020B0604020202020204" pitchFamily="34" charset="0"/>
              <a:sym typeface="+mn-ea"/>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fontScale="90000"/>
          </a:bodyPr>
          <a:p>
            <a:pPr algn="l">
              <a:buClrTx/>
              <a:buSzTx/>
              <a:buFontTx/>
            </a:pPr>
            <a:r>
              <a:rPr lang="en-US" altLang="zh-CN" sz="4890" u="sng">
                <a:latin typeface="Arial" panose="020B0604020202020204" pitchFamily="34" charset="0"/>
                <a:cs typeface="Arial" panose="020B0604020202020204" pitchFamily="34" charset="0"/>
              </a:rPr>
              <a:t>The Growth of Nursing Schools and The Number of Nurses (in Japan)</a:t>
            </a:r>
            <a:endParaRPr lang="en-US" altLang="zh-CN" sz="4890" u="sng">
              <a:latin typeface="Arial" panose="020B0604020202020204" pitchFamily="34" charset="0"/>
              <a:cs typeface="Arial" panose="020B0604020202020204" pitchFamily="34" charset="0"/>
            </a:endParaRPr>
          </a:p>
        </p:txBody>
      </p:sp>
      <p:sp>
        <p:nvSpPr>
          <p:cNvPr id="3" name="内容占位符 2"/>
          <p:cNvSpPr>
            <a:spLocks noGrp="1"/>
          </p:cNvSpPr>
          <p:nvPr>
            <p:ph idx="1"/>
          </p:nvPr>
        </p:nvSpPr>
        <p:spPr>
          <a:xfrm>
            <a:off x="838200" y="2105660"/>
            <a:ext cx="10515600" cy="4351338"/>
          </a:xfrm>
        </p:spPr>
        <p:txBody>
          <a:bodyPr>
            <a:normAutofit/>
          </a:bodyPr>
          <a:p>
            <a:pPr algn="l">
              <a:lnSpc>
                <a:spcPct val="150000"/>
              </a:lnSpc>
              <a:buClrTx/>
              <a:buSzTx/>
            </a:pPr>
            <a:r>
              <a:rPr lang="en-US" altLang="zh-CN" sz="1800" u="sng">
                <a:latin typeface="Arial" panose="020B0604020202020204" pitchFamily="34" charset="0"/>
                <a:cs typeface="Arial" panose="020B0604020202020204" pitchFamily="34" charset="0"/>
                <a:sym typeface="+mn-ea"/>
              </a:rPr>
              <a:t>The Ministry of Health, Labor and Welfare has published an estimate that there will be a shortage of about 60,000 to a maximum of 270,000 people </a:t>
            </a:r>
            <a:r>
              <a:rPr lang="en-US" altLang="zh-CN" sz="1800" u="sng">
                <a:solidFill>
                  <a:srgbClr val="FF0000"/>
                </a:solidFill>
                <a:latin typeface="Arial" panose="020B0604020202020204" pitchFamily="34" charset="0"/>
                <a:cs typeface="Arial" panose="020B0604020202020204" pitchFamily="34" charset="0"/>
                <a:sym typeface="+mn-ea"/>
              </a:rPr>
              <a:t>by 2025</a:t>
            </a:r>
            <a:r>
              <a:rPr lang="en-US" altLang="zh-CN" sz="1800" u="sng">
                <a:latin typeface="Arial" panose="020B0604020202020204" pitchFamily="34" charset="0"/>
                <a:cs typeface="Arial" panose="020B0604020202020204" pitchFamily="34" charset="0"/>
                <a:sym typeface="+mn-ea"/>
              </a:rPr>
              <a:t>. </a:t>
            </a:r>
            <a:endParaRPr lang="en-US" altLang="zh-CN" sz="1800" u="sng">
              <a:latin typeface="Arial" panose="020B0604020202020204" pitchFamily="34" charset="0"/>
              <a:cs typeface="Arial" panose="020B0604020202020204" pitchFamily="34" charset="0"/>
              <a:sym typeface="+mn-ea"/>
            </a:endParaRPr>
          </a:p>
          <a:p>
            <a:pPr algn="l">
              <a:lnSpc>
                <a:spcPct val="150000"/>
              </a:lnSpc>
              <a:buClrTx/>
              <a:buSzTx/>
            </a:pPr>
            <a:r>
              <a:rPr lang="en-US" altLang="zh-CN" sz="1800">
                <a:solidFill>
                  <a:srgbClr val="FF0000"/>
                </a:solidFill>
                <a:latin typeface="Arial" panose="020B0604020202020204" pitchFamily="34" charset="0"/>
                <a:cs typeface="Arial" panose="020B0604020202020204" pitchFamily="34" charset="0"/>
                <a:sym typeface="+mn-ea"/>
              </a:rPr>
              <a:t> In order to solve to this, the government is promoting efforts to secure nurses, such as increasing the enrollment capacity of nursing schools</a:t>
            </a:r>
            <a:r>
              <a:rPr lang="en-US" altLang="zh-CN" sz="1800">
                <a:latin typeface="Arial" panose="020B0604020202020204" pitchFamily="34" charset="0"/>
                <a:cs typeface="Arial" panose="020B0604020202020204" pitchFamily="34" charset="0"/>
                <a:sym typeface="+mn-ea"/>
              </a:rPr>
              <a:t>.  </a:t>
            </a:r>
            <a:endParaRPr lang="en-US" altLang="zh-CN" sz="1800">
              <a:latin typeface="Arial" panose="020B0604020202020204" pitchFamily="34" charset="0"/>
              <a:cs typeface="Arial" panose="020B0604020202020204" pitchFamily="34" charset="0"/>
              <a:sym typeface="+mn-ea"/>
            </a:endParaRPr>
          </a:p>
          <a:p>
            <a:pPr algn="l">
              <a:lnSpc>
                <a:spcPct val="150000"/>
              </a:lnSpc>
              <a:buClrTx/>
              <a:buSzTx/>
            </a:pPr>
            <a:r>
              <a:rPr lang="en-US" altLang="zh-CN" sz="1800">
                <a:latin typeface="Arial" panose="020B0604020202020204" pitchFamily="34" charset="0"/>
                <a:cs typeface="Arial" panose="020B0604020202020204" pitchFamily="34" charset="0"/>
                <a:sym typeface="+mn-ea"/>
              </a:rPr>
              <a:t>In 2002, the enrollment capacity of nursing schools and training institutes was 53,800, but in 2018, it increased to 67,881.  Nursing college enrollment has more than tripled over the same period.  Along with this, the number of people who passed the national nursing examination increased from 44,137 in 2005 to 59,769 in 2021.</a:t>
            </a:r>
            <a:endParaRPr lang="en-US" altLang="zh-CN" sz="1800">
              <a:latin typeface="Arial" panose="020B0604020202020204" pitchFamily="34" charset="0"/>
              <a:cs typeface="Arial" panose="020B0604020202020204" pitchFamily="34" charset="0"/>
              <a:sym typeface="+mn-ea"/>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vert="horz" lIns="91440" tIns="45720" rIns="91440" bIns="45720" rtlCol="0" anchor="ctr">
            <a:normAutofit fontScale="90000"/>
          </a:bodyPr>
          <a:p>
            <a:pPr lvl="0" algn="l">
              <a:buClrTx/>
              <a:buSzTx/>
              <a:buFontTx/>
            </a:pPr>
            <a:r>
              <a:rPr lang="en-US" altLang="zh-CN" sz="4890" u="sng">
                <a:latin typeface="Arial" panose="020B0604020202020204" pitchFamily="34" charset="0"/>
                <a:cs typeface="Arial" panose="020B0604020202020204" pitchFamily="34" charset="0"/>
                <a:sym typeface="+mn-ea"/>
              </a:rPr>
              <a:t>C</a:t>
            </a:r>
            <a:r>
              <a:rPr lang="en-US" altLang="zh-CN" sz="4890" u="sng">
                <a:latin typeface="Arial" panose="020B0604020202020204" pitchFamily="34" charset="0"/>
                <a:cs typeface="Arial" panose="020B0604020202020204" pitchFamily="34" charset="0"/>
                <a:sym typeface="+mn-ea"/>
              </a:rPr>
              <a:t>hallenging</a:t>
            </a:r>
            <a:r>
              <a:rPr lang="en-US" altLang="zh-CN" sz="4890" u="sng">
                <a:latin typeface="Arial" panose="020B0604020202020204" pitchFamily="34" charset="0"/>
                <a:cs typeface="Arial" panose="020B0604020202020204" pitchFamily="34" charset="0"/>
                <a:sym typeface="+mn-ea"/>
              </a:rPr>
              <a:t> I</a:t>
            </a:r>
            <a:r>
              <a:rPr lang="en-US" altLang="zh-CN" sz="4890" u="sng">
                <a:latin typeface="Arial" panose="020B0604020202020204" pitchFamily="34" charset="0"/>
                <a:cs typeface="Arial" panose="020B0604020202020204" pitchFamily="34" charset="0"/>
                <a:sym typeface="+mn-ea"/>
              </a:rPr>
              <a:t>n</a:t>
            </a:r>
            <a:r>
              <a:rPr lang="en-US" altLang="zh-CN" sz="4890" u="sng">
                <a:latin typeface="Arial" panose="020B0604020202020204" pitchFamily="34" charset="0"/>
                <a:cs typeface="Arial" panose="020B0604020202020204" pitchFamily="34" charset="0"/>
                <a:sym typeface="+mn-ea"/>
              </a:rPr>
              <a:t> A</a:t>
            </a:r>
            <a:r>
              <a:rPr lang="en-US" altLang="zh-CN" sz="4890" u="sng">
                <a:latin typeface="Arial" panose="020B0604020202020204" pitchFamily="34" charset="0"/>
                <a:cs typeface="Arial" panose="020B0604020202020204" pitchFamily="34" charset="0"/>
                <a:sym typeface="+mn-ea"/>
              </a:rPr>
              <a:t>n</a:t>
            </a:r>
            <a:r>
              <a:rPr lang="en-US" altLang="zh-CN" sz="4890" u="sng">
                <a:latin typeface="Arial" panose="020B0604020202020204" pitchFamily="34" charset="0"/>
                <a:cs typeface="Arial" panose="020B0604020202020204" pitchFamily="34" charset="0"/>
                <a:sym typeface="+mn-ea"/>
              </a:rPr>
              <a:t> A</a:t>
            </a:r>
            <a:r>
              <a:rPr lang="en-US" altLang="zh-CN" sz="4890" u="sng">
                <a:latin typeface="Arial" panose="020B0604020202020204" pitchFamily="34" charset="0"/>
                <a:cs typeface="Arial" panose="020B0604020202020204" pitchFamily="34" charset="0"/>
                <a:sym typeface="+mn-ea"/>
              </a:rPr>
              <a:t>ging</a:t>
            </a:r>
            <a:r>
              <a:rPr lang="en-US" altLang="zh-CN" sz="4890" u="sng">
                <a:latin typeface="Arial" panose="020B0604020202020204" pitchFamily="34" charset="0"/>
                <a:cs typeface="Arial" panose="020B0604020202020204" pitchFamily="34" charset="0"/>
                <a:sym typeface="+mn-ea"/>
              </a:rPr>
              <a:t> S</a:t>
            </a:r>
            <a:r>
              <a:rPr lang="en-US" altLang="zh-CN" sz="4890" u="sng">
                <a:latin typeface="Arial" panose="020B0604020202020204" pitchFamily="34" charset="0"/>
                <a:cs typeface="Arial" panose="020B0604020202020204" pitchFamily="34" charset="0"/>
                <a:sym typeface="+mn-ea"/>
              </a:rPr>
              <a:t>ociety and </a:t>
            </a:r>
            <a:r>
              <a:rPr lang="en-US" altLang="zh-CN" sz="4890" u="sng">
                <a:latin typeface="Arial" panose="020B0604020202020204" pitchFamily="34" charset="0"/>
                <a:cs typeface="Arial" panose="020B0604020202020204" pitchFamily="34" charset="0"/>
                <a:sym typeface="+mn-ea"/>
              </a:rPr>
              <a:t>Nursing Care Demand </a:t>
            </a:r>
            <a:r>
              <a:rPr lang="en-US" altLang="zh-CN" sz="4890" u="sng">
                <a:latin typeface="Arial" panose="020B0604020202020204" pitchFamily="34" charset="0"/>
                <a:cs typeface="Arial" panose="020B0604020202020204" pitchFamily="34" charset="0"/>
                <a:sym typeface="+mn-ea"/>
              </a:rPr>
              <a:t>(in China)</a:t>
            </a:r>
            <a:endParaRPr lang="en-US" altLang="zh-CN" sz="4890" u="sng">
              <a:latin typeface="Arial" panose="020B0604020202020204" pitchFamily="34" charset="0"/>
              <a:cs typeface="Arial" panose="020B0604020202020204" pitchFamily="34" charset="0"/>
              <a:sym typeface="+mn-ea"/>
            </a:endParaRPr>
          </a:p>
        </p:txBody>
      </p:sp>
      <p:sp>
        <p:nvSpPr>
          <p:cNvPr id="3" name="内容占位符 2"/>
          <p:cNvSpPr>
            <a:spLocks noGrp="1"/>
          </p:cNvSpPr>
          <p:nvPr>
            <p:ph idx="1"/>
          </p:nvPr>
        </p:nvSpPr>
        <p:spPr>
          <a:xfrm>
            <a:off x="786765" y="1887220"/>
            <a:ext cx="10626090" cy="3832225"/>
          </a:xfrm>
        </p:spPr>
        <p:txBody>
          <a:bodyPr>
            <a:noAutofit/>
          </a:bodyPr>
          <a:p>
            <a:pPr algn="l">
              <a:lnSpc>
                <a:spcPct val="150000"/>
              </a:lnSpc>
              <a:buClrTx/>
              <a:buSzTx/>
            </a:pPr>
            <a:r>
              <a:rPr lang="en-US" altLang="zh-CN" sz="1400">
                <a:latin typeface="Arial" panose="020B0604020202020204" pitchFamily="34" charset="0"/>
                <a:cs typeface="Arial" panose="020B0604020202020204" pitchFamily="34" charset="0"/>
              </a:rPr>
              <a:t>The population is aging rapidly.  </a:t>
            </a:r>
            <a:r>
              <a:rPr lang="en-US" altLang="zh-CN" sz="1400" u="sng">
                <a:solidFill>
                  <a:srgbClr val="FF0000"/>
                </a:solidFill>
                <a:latin typeface="Arial" panose="020B0604020202020204" pitchFamily="34" charset="0"/>
                <a:cs typeface="Arial" panose="020B0604020202020204" pitchFamily="34" charset="0"/>
              </a:rPr>
              <a:t>The proportion of people  aged 60 years and above over the total population is expected to increase from 11% in 2005 to 33% in 2050</a:t>
            </a:r>
            <a:r>
              <a:rPr lang="en-US" altLang="zh-CN" sz="1400">
                <a:latin typeface="Arial" panose="020B0604020202020204" pitchFamily="34" charset="0"/>
                <a:cs typeface="Arial" panose="020B0604020202020204" pitchFamily="34" charset="0"/>
              </a:rPr>
              <a:t>. This trend results from the combined effect of increasing average life expectancy levels and falling fertility rates due the one-child policy.</a:t>
            </a:r>
            <a:endParaRPr lang="en-US" altLang="zh-CN" sz="1400">
              <a:latin typeface="Arial" panose="020B0604020202020204" pitchFamily="34" charset="0"/>
              <a:cs typeface="Arial" panose="020B0604020202020204" pitchFamily="34" charset="0"/>
            </a:endParaRPr>
          </a:p>
          <a:p>
            <a:pPr algn="l">
              <a:lnSpc>
                <a:spcPct val="150000"/>
              </a:lnSpc>
              <a:buClrTx/>
              <a:buSzTx/>
            </a:pPr>
            <a:r>
              <a:rPr lang="en-US" altLang="zh-CN" sz="1400" u="sng">
                <a:solidFill>
                  <a:srgbClr val="FF0000"/>
                </a:solidFill>
                <a:latin typeface="Arial" panose="020B0604020202020204" pitchFamily="34" charset="0"/>
                <a:cs typeface="Arial" panose="020B0604020202020204" pitchFamily="34" charset="0"/>
              </a:rPr>
              <a:t>In the large number of elderly population, a considerable number of people are in a state of disability, losing the ability to take care of themselves.</a:t>
            </a:r>
            <a:r>
              <a:rPr lang="en-US" altLang="zh-CN" sz="1400">
                <a:solidFill>
                  <a:schemeClr val="tx1"/>
                </a:solidFill>
                <a:latin typeface="Arial" panose="020B0604020202020204" pitchFamily="34" charset="0"/>
                <a:cs typeface="Arial" panose="020B0604020202020204" pitchFamily="34" charset="0"/>
              </a:rPr>
              <a:t> It is predicted that in 2030, the disabled elderly population will account for more than 57% of the total disabled population, with a scale of more than 77 million people, and the disabled elderly will experience an average period of disability of 7.44 years.</a:t>
            </a:r>
            <a:endParaRPr lang="en-US" altLang="zh-CN" sz="1400">
              <a:solidFill>
                <a:schemeClr val="tx1"/>
              </a:solidFill>
              <a:latin typeface="Arial" panose="020B0604020202020204" pitchFamily="34" charset="0"/>
              <a:cs typeface="Arial" panose="020B0604020202020204" pitchFamily="34" charset="0"/>
            </a:endParaRPr>
          </a:p>
          <a:p>
            <a:pPr marL="0" algn="l">
              <a:lnSpc>
                <a:spcPct val="150000"/>
              </a:lnSpc>
              <a:buClrTx/>
              <a:buSzTx/>
            </a:pPr>
            <a:r>
              <a:rPr lang="en-US" altLang="zh-CN" sz="1400">
                <a:solidFill>
                  <a:schemeClr val="tx1"/>
                </a:solidFill>
                <a:latin typeface="Arial" panose="020B0604020202020204" pitchFamily="34" charset="0"/>
                <a:cs typeface="Arial" panose="020B0604020202020204" pitchFamily="34" charset="0"/>
              </a:rPr>
              <a:t>Changes in cultural norms of filial piety and the one-child policy make it difficult to rely on children to provide care to their parents. </a:t>
            </a:r>
            <a:endParaRPr lang="en-US" altLang="zh-CN" sz="1400">
              <a:solidFill>
                <a:schemeClr val="tx1"/>
              </a:solidFill>
              <a:latin typeface="Arial" panose="020B0604020202020204" pitchFamily="34" charset="0"/>
              <a:cs typeface="Arial" panose="020B0604020202020204" pitchFamily="34" charset="0"/>
            </a:endParaRPr>
          </a:p>
          <a:p>
            <a:pPr algn="l">
              <a:lnSpc>
                <a:spcPct val="150000"/>
              </a:lnSpc>
              <a:buClrTx/>
              <a:buSzTx/>
            </a:pPr>
            <a:r>
              <a:rPr lang="en-US" altLang="zh-CN" sz="1400" u="sng">
                <a:solidFill>
                  <a:srgbClr val="FF0000"/>
                </a:solidFill>
                <a:latin typeface="Arial" panose="020B0604020202020204" pitchFamily="34" charset="0"/>
                <a:cs typeface="Arial" panose="020B0604020202020204" pitchFamily="34" charset="0"/>
              </a:rPr>
              <a:t>The elderly have greater need for long-term care assistance. It has been estimated that the demand for beds in nursing homes will increase from 325,000 in 2006 to 1.68-4.2 million in 2030, depending on different scenarios.</a:t>
            </a:r>
            <a:endParaRPr lang="en-US" altLang="zh-CN" sz="1400" u="sng">
              <a:solidFill>
                <a:srgbClr val="FF0000"/>
              </a:solidFill>
              <a:latin typeface="Arial" panose="020B0604020202020204" pitchFamily="34" charset="0"/>
              <a:cs typeface="Arial" panose="020B0604020202020204" pitchFamily="34" charset="0"/>
            </a:endParaRPr>
          </a:p>
        </p:txBody>
      </p:sp>
      <p:grpSp>
        <p:nvGrpSpPr>
          <p:cNvPr id="7" name="组合 6"/>
          <p:cNvGrpSpPr/>
          <p:nvPr/>
        </p:nvGrpSpPr>
        <p:grpSpPr>
          <a:xfrm>
            <a:off x="1082675" y="5847715"/>
            <a:ext cx="10097135" cy="706755"/>
            <a:chOff x="1705" y="8824"/>
            <a:chExt cx="15901" cy="1113"/>
          </a:xfrm>
        </p:grpSpPr>
        <p:sp>
          <p:nvSpPr>
            <p:cNvPr id="5" name="右箭头 4"/>
            <p:cNvSpPr/>
            <p:nvPr/>
          </p:nvSpPr>
          <p:spPr>
            <a:xfrm>
              <a:off x="1705" y="9025"/>
              <a:ext cx="2217" cy="765"/>
            </a:xfrm>
            <a:prstGeom prst="rightArrow">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6" name="文本框 5"/>
            <p:cNvSpPr txBox="1"/>
            <p:nvPr/>
          </p:nvSpPr>
          <p:spPr>
            <a:xfrm>
              <a:off x="4070" y="8824"/>
              <a:ext cx="13536" cy="1113"/>
            </a:xfrm>
            <a:prstGeom prst="rect">
              <a:avLst/>
            </a:prstGeom>
            <a:noFill/>
            <a:ln>
              <a:solidFill>
                <a:srgbClr val="FF0000"/>
              </a:solidFill>
            </a:ln>
          </p:spPr>
          <p:txBody>
            <a:bodyPr wrap="square" rtlCol="0">
              <a:spAutoFit/>
            </a:bodyPr>
            <a:p>
              <a:r>
                <a:rPr lang="en-US" altLang="zh-CN" sz="2000">
                  <a:latin typeface="Arial" panose="020B0604020202020204" pitchFamily="34" charset="0"/>
                  <a:ea typeface="+mj-ea"/>
                  <a:cs typeface="Arial" panose="020B0604020202020204" pitchFamily="34" charset="0"/>
                </a:rPr>
                <a:t>Therefore, there is an increasing demand for nursing care due to a growing aging population and a diminished capacity for home care.</a:t>
              </a:r>
              <a:endParaRPr lang="en-US" altLang="zh-CN" sz="2000">
                <a:latin typeface="Arial" panose="020B0604020202020204" pitchFamily="34" charset="0"/>
                <a:ea typeface="+mj-ea"/>
                <a:cs typeface="Arial" panose="020B0604020202020204" pitchFamily="34" charset="0"/>
              </a:endParaRPr>
            </a:p>
          </p:txBody>
        </p:sp>
      </p:grpSp>
    </p:spTree>
  </p:cSld>
  <p:clrMapOvr>
    <a:masterClrMapping/>
  </p:clrMapOvr>
</p:sld>
</file>

<file path=ppt/tags/tag1.xml><?xml version="1.0" encoding="utf-8"?>
<p:tagLst xmlns:p="http://schemas.openxmlformats.org/presentationml/2006/main">
  <p:tag name="commondata" val="eyJoZGlkIjoiMTM1NWZiZmY4MzU3NmU0MzY1MzNlZjRkZTE2MTBlYzkifQ=="/>
</p:tagLst>
</file>

<file path=ppt/theme/theme1.xml><?xml version="1.0" encoding="utf-8"?>
<a:theme xmlns:a="http://schemas.openxmlformats.org/drawingml/2006/main" name="WPS">
  <a:themeElements>
    <a:clrScheme name="WPS">
      <a:dk1>
        <a:sysClr val="windowText" lastClr="000000"/>
      </a:dk1>
      <a:lt1>
        <a:sysClr val="window" lastClr="FFFFFF"/>
      </a:lt1>
      <a:dk2>
        <a:srgbClr val="44546A"/>
      </a:dk2>
      <a:lt2>
        <a:srgbClr val="E7E6E6"/>
      </a:lt2>
      <a:accent1>
        <a:srgbClr val="4874CB"/>
      </a:accent1>
      <a:accent2>
        <a:srgbClr val="EE822F"/>
      </a:accent2>
      <a:accent3>
        <a:srgbClr val="F2BA02"/>
      </a:accent3>
      <a:accent4>
        <a:srgbClr val="75BD42"/>
      </a:accent4>
      <a:accent5>
        <a:srgbClr val="30C0B4"/>
      </a:accent5>
      <a:accent6>
        <a:srgbClr val="E54C5E"/>
      </a:accent6>
      <a:hlink>
        <a:srgbClr val="0026E5"/>
      </a:hlink>
      <a:folHlink>
        <a:srgbClr val="7E1FAD"/>
      </a:folHlink>
    </a:clrScheme>
    <a:fontScheme name="WPS">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16477</Words>
  <Application>WPS 演示</Application>
  <PresentationFormat>宽屏</PresentationFormat>
  <Paragraphs>247</Paragraphs>
  <Slides>31</Slides>
  <Notes>0</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31</vt:i4>
      </vt:variant>
    </vt:vector>
  </HeadingPairs>
  <TitlesOfParts>
    <vt:vector size="40" baseType="lpstr">
      <vt:lpstr>Arial</vt:lpstr>
      <vt:lpstr>宋体</vt:lpstr>
      <vt:lpstr>Wingdings</vt:lpstr>
      <vt:lpstr>微软雅黑</vt:lpstr>
      <vt:lpstr>Arial Unicode MS</vt:lpstr>
      <vt:lpstr>Calibri</vt:lpstr>
      <vt:lpstr>黑体</vt:lpstr>
      <vt:lpstr>MS PGothic</vt:lpstr>
      <vt:lpstr>WPS</vt:lpstr>
      <vt:lpstr>The Introduction of Nursing Care Demand and Health Care Delivery System in Japan and China </vt:lpstr>
      <vt:lpstr>Topics</vt:lpstr>
      <vt:lpstr>Topics</vt:lpstr>
      <vt:lpstr>Nursing Care Demand (in Japan)</vt:lpstr>
      <vt:lpstr>Nursing Care Demand (in Japan)</vt:lpstr>
      <vt:lpstr>Social Security System Reforms Toward 2025 (in Japan)</vt:lpstr>
      <vt:lpstr>Community Comprehensive Support Centers </vt:lpstr>
      <vt:lpstr>The Growth of Nursing Schools and The Number of Nurses (in Japan)</vt:lpstr>
      <vt:lpstr>Challenging In An Aging Society and Nursing Care Demand (in China)</vt:lpstr>
      <vt:lpstr>Social Security System Reforms (in China)</vt:lpstr>
      <vt:lpstr>National Nursing Development Plan（2021-2025 year）(in China)</vt:lpstr>
      <vt:lpstr>The Development of Community Nursing in China</vt:lpstr>
      <vt:lpstr>Topics</vt:lpstr>
      <vt:lpstr>Medical Care Delivery System </vt:lpstr>
      <vt:lpstr>Medical Insurance System (in Japan)</vt:lpstr>
      <vt:lpstr>Medical Insurance System (in Japan)</vt:lpstr>
      <vt:lpstr>Medical Insurance System (in Japan)</vt:lpstr>
      <vt:lpstr>Medical Insurance System (in Japan)</vt:lpstr>
      <vt:lpstr>Medical Insurance System (in China)</vt:lpstr>
      <vt:lpstr>Medical Insurance System (in China)</vt:lpstr>
      <vt:lpstr>Medical Insurance System (in China)</vt:lpstr>
      <vt:lpstr>Medical Insurance System (in China)</vt:lpstr>
      <vt:lpstr>Long-term Care Delivery System (in Japan)</vt:lpstr>
      <vt:lpstr>Long-term Care Delivery System (in Japan)</vt:lpstr>
      <vt:lpstr>PowerPoint 演示文稿</vt:lpstr>
      <vt:lpstr>Long-term Care Insurance System (in Japan)</vt:lpstr>
      <vt:lpstr>Long-term Care Insurance System (in Japan)</vt:lpstr>
      <vt:lpstr>Long-term Care Insurance System (in Japan)</vt:lpstr>
      <vt:lpstr>PowerPoint 演示文稿</vt:lpstr>
      <vt:lpstr>PowerPoint 演示文稿</vt:lpstr>
      <vt:lpstr>Suggestion for Health Care Delivery System Perfect and Nursing Education Reform in China</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81445</dc:creator>
  <cp:lastModifiedBy>润</cp:lastModifiedBy>
  <cp:revision>667</cp:revision>
  <dcterms:created xsi:type="dcterms:W3CDTF">2023-08-09T12:44:00Z</dcterms:created>
  <dcterms:modified xsi:type="dcterms:W3CDTF">2024-09-25T01:50:22Z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85B2E85067DC466BA4B951BAAC95099D_13</vt:lpwstr>
  </property>
  <property fmtid="{D5CDD505-2E9C-101B-9397-08002B2CF9AE}" pid="3" name="KSOProductBuildVer">
    <vt:lpwstr>2052-12.1.0.18276</vt:lpwstr>
  </property>
</Properties>
</file>