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5" r:id="rId3"/>
    <p:sldId id="276" r:id="rId4"/>
    <p:sldId id="278" r:id="rId5"/>
    <p:sldId id="279" r:id="rId6"/>
    <p:sldId id="277" r:id="rId7"/>
    <p:sldId id="424" r:id="rId8"/>
    <p:sldId id="273" r:id="rId9"/>
    <p:sldId id="274" r:id="rId10"/>
    <p:sldId id="272" r:id="rId11"/>
    <p:sldId id="260" r:id="rId12"/>
    <p:sldId id="425" r:id="rId13"/>
    <p:sldId id="426" r:id="rId14"/>
    <p:sldId id="262" r:id="rId15"/>
    <p:sldId id="263" r:id="rId16"/>
    <p:sldId id="264" r:id="rId17"/>
    <p:sldId id="265" r:id="rId18"/>
    <p:sldId id="266" r:id="rId19"/>
    <p:sldId id="271" r:id="rId20"/>
    <p:sldId id="427" r:id="rId21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1D9EFF"/>
    <a:srgbClr val="FF0000"/>
    <a:srgbClr val="000000"/>
    <a:srgbClr val="66FFCC"/>
    <a:srgbClr val="66FF66"/>
    <a:srgbClr val="CCFFFF"/>
    <a:srgbClr val="EAEAEA"/>
    <a:srgbClr val="C0C0C0"/>
    <a:srgbClr val="FFF1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 autoAdjust="0"/>
  </p:normalViewPr>
  <p:slideViewPr>
    <p:cSldViewPr>
      <p:cViewPr>
        <p:scale>
          <a:sx n="80" d="100"/>
          <a:sy n="80" d="100"/>
        </p:scale>
        <p:origin x="624" y="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7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E6C6C3-88F9-49E8-8581-D61DCCC6813B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25FDB228-54E1-472C-B091-FEF04B2C8642}">
      <dgm:prSet phldrT="[テキスト]" custT="1"/>
      <dgm:spPr>
        <a:solidFill>
          <a:srgbClr val="FFCCCC">
            <a:alpha val="50000"/>
          </a:srgbClr>
        </a:solidFill>
      </dgm:spPr>
      <dgm:t>
        <a:bodyPr/>
        <a:lstStyle/>
        <a:p>
          <a:pPr>
            <a:lnSpc>
              <a:spcPts val="1800"/>
            </a:lnSpc>
            <a:spcBef>
              <a:spcPts val="0"/>
            </a:spcBef>
            <a:spcAft>
              <a:spcPts val="0"/>
            </a:spcAft>
          </a:pPr>
          <a:r>
            <a:rPr kumimoji="1" lang="en-US" altLang="ja-JP" sz="1800" b="1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rPr>
            <a:t>Patient</a:t>
          </a:r>
        </a:p>
        <a:p>
          <a:pPr>
            <a:lnSpc>
              <a:spcPts val="1800"/>
            </a:lnSpc>
            <a:spcBef>
              <a:spcPts val="0"/>
            </a:spcBef>
            <a:spcAft>
              <a:spcPts val="0"/>
            </a:spcAft>
          </a:pPr>
          <a:r>
            <a:rPr kumimoji="1" lang="en-US" altLang="ja-JP" sz="1800" b="1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rPr>
            <a:t>value and expectations</a:t>
          </a:r>
        </a:p>
      </dgm:t>
    </dgm:pt>
    <dgm:pt modelId="{20C00101-9EAE-46BF-8B12-EE4C28C6C1A5}" type="parTrans" cxnId="{649701A1-78F7-4565-A31A-2285354AB6FC}">
      <dgm:prSet/>
      <dgm:spPr/>
      <dgm:t>
        <a:bodyPr/>
        <a:lstStyle/>
        <a:p>
          <a:pPr>
            <a:lnSpc>
              <a:spcPts val="1800"/>
            </a:lnSpc>
            <a:spcBef>
              <a:spcPts val="0"/>
            </a:spcBef>
            <a:spcAft>
              <a:spcPts val="0"/>
            </a:spcAft>
          </a:pPr>
          <a:endParaRPr kumimoji="1" lang="ja-JP" altLang="en-US" sz="1800" b="1">
            <a:latin typeface="Arial" panose="020B0604020202020204" pitchFamily="34" charset="0"/>
            <a:ea typeface="Meiryo UI" pitchFamily="50" charset="-128"/>
            <a:cs typeface="Arial" panose="020B0604020202020204" pitchFamily="34" charset="0"/>
          </a:endParaRPr>
        </a:p>
      </dgm:t>
    </dgm:pt>
    <dgm:pt modelId="{3BB8217A-3C3A-4B59-A733-0A3836B97B4A}" type="sibTrans" cxnId="{649701A1-78F7-4565-A31A-2285354AB6FC}">
      <dgm:prSet/>
      <dgm:spPr/>
      <dgm:t>
        <a:bodyPr/>
        <a:lstStyle/>
        <a:p>
          <a:pPr>
            <a:lnSpc>
              <a:spcPts val="1800"/>
            </a:lnSpc>
            <a:spcBef>
              <a:spcPts val="0"/>
            </a:spcBef>
            <a:spcAft>
              <a:spcPts val="0"/>
            </a:spcAft>
          </a:pPr>
          <a:endParaRPr kumimoji="1" lang="ja-JP" altLang="en-US" sz="1800" b="1">
            <a:latin typeface="Arial" panose="020B0604020202020204" pitchFamily="34" charset="0"/>
            <a:ea typeface="Meiryo UI" pitchFamily="50" charset="-128"/>
            <a:cs typeface="Arial" panose="020B0604020202020204" pitchFamily="34" charset="0"/>
          </a:endParaRPr>
        </a:p>
      </dgm:t>
    </dgm:pt>
    <dgm:pt modelId="{6B6A2628-F24F-4DF9-999D-449D56E9F123}">
      <dgm:prSet phldrT="[テキスト]" custT="1"/>
      <dgm:spPr>
        <a:solidFill>
          <a:srgbClr val="66FF33">
            <a:alpha val="50000"/>
          </a:srgbClr>
        </a:solidFill>
      </dgm:spPr>
      <dgm:t>
        <a:bodyPr/>
        <a:lstStyle/>
        <a:p>
          <a:pPr>
            <a:lnSpc>
              <a:spcPts val="1800"/>
            </a:lnSpc>
            <a:spcBef>
              <a:spcPts val="0"/>
            </a:spcBef>
            <a:spcAft>
              <a:spcPts val="0"/>
            </a:spcAft>
          </a:pPr>
          <a:r>
            <a:rPr kumimoji="1" lang="en-US" altLang="ja-JP" sz="1800" b="1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rPr>
            <a:t>Best evidence</a:t>
          </a:r>
          <a:endParaRPr kumimoji="1" lang="ja-JP" altLang="en-US" sz="1800" b="1" dirty="0">
            <a:latin typeface="Arial" panose="020B0604020202020204" pitchFamily="34" charset="0"/>
            <a:ea typeface="Meiryo UI" pitchFamily="50" charset="-128"/>
            <a:cs typeface="Arial" panose="020B0604020202020204" pitchFamily="34" charset="0"/>
          </a:endParaRPr>
        </a:p>
      </dgm:t>
    </dgm:pt>
    <dgm:pt modelId="{64A47408-0FED-4D08-BB9D-904EFDED4F84}" type="parTrans" cxnId="{99C5ACA9-58D7-4672-A8CE-30F10060CA7B}">
      <dgm:prSet/>
      <dgm:spPr/>
      <dgm:t>
        <a:bodyPr/>
        <a:lstStyle/>
        <a:p>
          <a:pPr>
            <a:lnSpc>
              <a:spcPts val="1800"/>
            </a:lnSpc>
            <a:spcBef>
              <a:spcPts val="0"/>
            </a:spcBef>
            <a:spcAft>
              <a:spcPts val="0"/>
            </a:spcAft>
          </a:pPr>
          <a:endParaRPr kumimoji="1" lang="ja-JP" altLang="en-US" sz="1800" b="1">
            <a:latin typeface="Arial" panose="020B0604020202020204" pitchFamily="34" charset="0"/>
            <a:ea typeface="Meiryo UI" pitchFamily="50" charset="-128"/>
            <a:cs typeface="Arial" panose="020B0604020202020204" pitchFamily="34" charset="0"/>
          </a:endParaRPr>
        </a:p>
      </dgm:t>
    </dgm:pt>
    <dgm:pt modelId="{0518112F-1C56-477B-83A8-D56A5E3CD0A6}" type="sibTrans" cxnId="{99C5ACA9-58D7-4672-A8CE-30F10060CA7B}">
      <dgm:prSet/>
      <dgm:spPr/>
      <dgm:t>
        <a:bodyPr/>
        <a:lstStyle/>
        <a:p>
          <a:pPr>
            <a:lnSpc>
              <a:spcPts val="1800"/>
            </a:lnSpc>
            <a:spcBef>
              <a:spcPts val="0"/>
            </a:spcBef>
            <a:spcAft>
              <a:spcPts val="0"/>
            </a:spcAft>
          </a:pPr>
          <a:endParaRPr kumimoji="1" lang="ja-JP" altLang="en-US" sz="1800" b="1">
            <a:latin typeface="Arial" panose="020B0604020202020204" pitchFamily="34" charset="0"/>
            <a:ea typeface="Meiryo UI" pitchFamily="50" charset="-128"/>
            <a:cs typeface="Arial" panose="020B0604020202020204" pitchFamily="34" charset="0"/>
          </a:endParaRPr>
        </a:p>
      </dgm:t>
    </dgm:pt>
    <dgm:pt modelId="{635CDAEC-826D-4692-8881-413AE2CAF121}">
      <dgm:prSet phldrT="[テキスト]" custT="1"/>
      <dgm:spPr>
        <a:solidFill>
          <a:srgbClr val="FFFF00">
            <a:alpha val="50000"/>
          </a:srgbClr>
        </a:solidFill>
      </dgm:spPr>
      <dgm:t>
        <a:bodyPr/>
        <a:lstStyle/>
        <a:p>
          <a:pPr>
            <a:lnSpc>
              <a:spcPts val="1800"/>
            </a:lnSpc>
            <a:spcBef>
              <a:spcPts val="0"/>
            </a:spcBef>
            <a:spcAft>
              <a:spcPts val="0"/>
            </a:spcAft>
          </a:pPr>
          <a:r>
            <a:rPr kumimoji="1" lang="en-US" altLang="ja-JP" sz="1800" b="1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rPr>
            <a:t>Clinical expertise</a:t>
          </a:r>
          <a:endParaRPr kumimoji="1" lang="ja-JP" altLang="en-US" sz="1800" b="1" dirty="0">
            <a:latin typeface="Arial" panose="020B0604020202020204" pitchFamily="34" charset="0"/>
            <a:ea typeface="Meiryo UI" pitchFamily="50" charset="-128"/>
            <a:cs typeface="Arial" panose="020B0604020202020204" pitchFamily="34" charset="0"/>
          </a:endParaRPr>
        </a:p>
      </dgm:t>
    </dgm:pt>
    <dgm:pt modelId="{4349410E-39AA-4A1B-8F52-D6315D0CD789}" type="parTrans" cxnId="{6B373BF0-1B20-4E50-8129-338D18FDDCD2}">
      <dgm:prSet/>
      <dgm:spPr/>
      <dgm:t>
        <a:bodyPr/>
        <a:lstStyle/>
        <a:p>
          <a:pPr>
            <a:lnSpc>
              <a:spcPts val="1800"/>
            </a:lnSpc>
            <a:spcBef>
              <a:spcPts val="0"/>
            </a:spcBef>
            <a:spcAft>
              <a:spcPts val="0"/>
            </a:spcAft>
          </a:pPr>
          <a:endParaRPr kumimoji="1" lang="ja-JP" altLang="en-US" sz="1800" b="1">
            <a:latin typeface="Arial" panose="020B0604020202020204" pitchFamily="34" charset="0"/>
            <a:ea typeface="Meiryo UI" pitchFamily="50" charset="-128"/>
            <a:cs typeface="Arial" panose="020B0604020202020204" pitchFamily="34" charset="0"/>
          </a:endParaRPr>
        </a:p>
      </dgm:t>
    </dgm:pt>
    <dgm:pt modelId="{BD46421E-F656-455C-AAA1-DEBA730275B2}" type="sibTrans" cxnId="{6B373BF0-1B20-4E50-8129-338D18FDDCD2}">
      <dgm:prSet/>
      <dgm:spPr/>
      <dgm:t>
        <a:bodyPr/>
        <a:lstStyle/>
        <a:p>
          <a:pPr>
            <a:lnSpc>
              <a:spcPts val="1800"/>
            </a:lnSpc>
            <a:spcBef>
              <a:spcPts val="0"/>
            </a:spcBef>
            <a:spcAft>
              <a:spcPts val="0"/>
            </a:spcAft>
          </a:pPr>
          <a:endParaRPr kumimoji="1" lang="ja-JP" altLang="en-US" sz="1800" b="1">
            <a:latin typeface="Arial" panose="020B0604020202020204" pitchFamily="34" charset="0"/>
            <a:ea typeface="Meiryo UI" pitchFamily="50" charset="-128"/>
            <a:cs typeface="Arial" panose="020B0604020202020204" pitchFamily="34" charset="0"/>
          </a:endParaRPr>
        </a:p>
      </dgm:t>
    </dgm:pt>
    <dgm:pt modelId="{7234426E-BE74-43CB-B38F-2D84E0E5F0E1}" type="pres">
      <dgm:prSet presAssocID="{BBE6C6C3-88F9-49E8-8581-D61DCCC6813B}" presName="compositeShape" presStyleCnt="0">
        <dgm:presLayoutVars>
          <dgm:chMax val="7"/>
          <dgm:dir/>
          <dgm:resizeHandles val="exact"/>
        </dgm:presLayoutVars>
      </dgm:prSet>
      <dgm:spPr/>
    </dgm:pt>
    <dgm:pt modelId="{070E692C-D388-4DF8-82F7-0DE5F1145C7A}" type="pres">
      <dgm:prSet presAssocID="{25FDB228-54E1-472C-B091-FEF04B2C8642}" presName="circ1" presStyleLbl="vennNode1" presStyleIdx="0" presStyleCnt="3"/>
      <dgm:spPr/>
    </dgm:pt>
    <dgm:pt modelId="{E7CF6A21-60D1-40E0-BD72-19997A7D521E}" type="pres">
      <dgm:prSet presAssocID="{25FDB228-54E1-472C-B091-FEF04B2C864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4285E2B-533C-4E2A-B858-792D4F7AA7A4}" type="pres">
      <dgm:prSet presAssocID="{6B6A2628-F24F-4DF9-999D-449D56E9F123}" presName="circ2" presStyleLbl="vennNode1" presStyleIdx="1" presStyleCnt="3"/>
      <dgm:spPr/>
    </dgm:pt>
    <dgm:pt modelId="{F4962618-717D-4B74-813B-AA0D70B9E259}" type="pres">
      <dgm:prSet presAssocID="{6B6A2628-F24F-4DF9-999D-449D56E9F12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3DEF526-E900-41DC-B170-98D67C4E1512}" type="pres">
      <dgm:prSet presAssocID="{635CDAEC-826D-4692-8881-413AE2CAF121}" presName="circ3" presStyleLbl="vennNode1" presStyleIdx="2" presStyleCnt="3"/>
      <dgm:spPr/>
    </dgm:pt>
    <dgm:pt modelId="{254B8854-A50E-4049-ACF3-FF4630EFCA66}" type="pres">
      <dgm:prSet presAssocID="{635CDAEC-826D-4692-8881-413AE2CAF121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676C841D-9C4C-4677-BF74-ACE936C34837}" type="presOf" srcId="{6B6A2628-F24F-4DF9-999D-449D56E9F123}" destId="{84285E2B-533C-4E2A-B858-792D4F7AA7A4}" srcOrd="0" destOrd="0" presId="urn:microsoft.com/office/officeart/2005/8/layout/venn1"/>
    <dgm:cxn modelId="{424EEF28-09A8-4667-A044-E3A86E5496EF}" type="presOf" srcId="{635CDAEC-826D-4692-8881-413AE2CAF121}" destId="{E3DEF526-E900-41DC-B170-98D67C4E1512}" srcOrd="0" destOrd="0" presId="urn:microsoft.com/office/officeart/2005/8/layout/venn1"/>
    <dgm:cxn modelId="{BE71106A-5484-48FF-B21A-57877FE8283E}" type="presOf" srcId="{BBE6C6C3-88F9-49E8-8581-D61DCCC6813B}" destId="{7234426E-BE74-43CB-B38F-2D84E0E5F0E1}" srcOrd="0" destOrd="0" presId="urn:microsoft.com/office/officeart/2005/8/layout/venn1"/>
    <dgm:cxn modelId="{ADB39675-AF7D-4707-B6C9-AEB49946595F}" type="presOf" srcId="{25FDB228-54E1-472C-B091-FEF04B2C8642}" destId="{070E692C-D388-4DF8-82F7-0DE5F1145C7A}" srcOrd="0" destOrd="0" presId="urn:microsoft.com/office/officeart/2005/8/layout/venn1"/>
    <dgm:cxn modelId="{992F0D58-915A-4688-866A-7CE6F2019EBA}" type="presOf" srcId="{6B6A2628-F24F-4DF9-999D-449D56E9F123}" destId="{F4962618-717D-4B74-813B-AA0D70B9E259}" srcOrd="1" destOrd="0" presId="urn:microsoft.com/office/officeart/2005/8/layout/venn1"/>
    <dgm:cxn modelId="{649701A1-78F7-4565-A31A-2285354AB6FC}" srcId="{BBE6C6C3-88F9-49E8-8581-D61DCCC6813B}" destId="{25FDB228-54E1-472C-B091-FEF04B2C8642}" srcOrd="0" destOrd="0" parTransId="{20C00101-9EAE-46BF-8B12-EE4C28C6C1A5}" sibTransId="{3BB8217A-3C3A-4B59-A733-0A3836B97B4A}"/>
    <dgm:cxn modelId="{99C5ACA9-58D7-4672-A8CE-30F10060CA7B}" srcId="{BBE6C6C3-88F9-49E8-8581-D61DCCC6813B}" destId="{6B6A2628-F24F-4DF9-999D-449D56E9F123}" srcOrd="1" destOrd="0" parTransId="{64A47408-0FED-4D08-BB9D-904EFDED4F84}" sibTransId="{0518112F-1C56-477B-83A8-D56A5E3CD0A6}"/>
    <dgm:cxn modelId="{A4FBC5E6-18CF-4932-9513-47100706B4C9}" type="presOf" srcId="{635CDAEC-826D-4692-8881-413AE2CAF121}" destId="{254B8854-A50E-4049-ACF3-FF4630EFCA66}" srcOrd="1" destOrd="0" presId="urn:microsoft.com/office/officeart/2005/8/layout/venn1"/>
    <dgm:cxn modelId="{6B373BF0-1B20-4E50-8129-338D18FDDCD2}" srcId="{BBE6C6C3-88F9-49E8-8581-D61DCCC6813B}" destId="{635CDAEC-826D-4692-8881-413AE2CAF121}" srcOrd="2" destOrd="0" parTransId="{4349410E-39AA-4A1B-8F52-D6315D0CD789}" sibTransId="{BD46421E-F656-455C-AAA1-DEBA730275B2}"/>
    <dgm:cxn modelId="{D5CA3BFA-604C-4B69-A961-8B37046B1D49}" type="presOf" srcId="{25FDB228-54E1-472C-B091-FEF04B2C8642}" destId="{E7CF6A21-60D1-40E0-BD72-19997A7D521E}" srcOrd="1" destOrd="0" presId="urn:microsoft.com/office/officeart/2005/8/layout/venn1"/>
    <dgm:cxn modelId="{7FB9972B-97C8-469D-B518-8BFAFB7FA5B6}" type="presParOf" srcId="{7234426E-BE74-43CB-B38F-2D84E0E5F0E1}" destId="{070E692C-D388-4DF8-82F7-0DE5F1145C7A}" srcOrd="0" destOrd="0" presId="urn:microsoft.com/office/officeart/2005/8/layout/venn1"/>
    <dgm:cxn modelId="{9365AC8F-3395-4BAB-90CD-24424E1C42F6}" type="presParOf" srcId="{7234426E-BE74-43CB-B38F-2D84E0E5F0E1}" destId="{E7CF6A21-60D1-40E0-BD72-19997A7D521E}" srcOrd="1" destOrd="0" presId="urn:microsoft.com/office/officeart/2005/8/layout/venn1"/>
    <dgm:cxn modelId="{02954C6A-934F-4842-A8B9-F4D2C2F80B78}" type="presParOf" srcId="{7234426E-BE74-43CB-B38F-2D84E0E5F0E1}" destId="{84285E2B-533C-4E2A-B858-792D4F7AA7A4}" srcOrd="2" destOrd="0" presId="urn:microsoft.com/office/officeart/2005/8/layout/venn1"/>
    <dgm:cxn modelId="{D12CEA41-3972-45C1-A526-DB6103B0A60B}" type="presParOf" srcId="{7234426E-BE74-43CB-B38F-2D84E0E5F0E1}" destId="{F4962618-717D-4B74-813B-AA0D70B9E259}" srcOrd="3" destOrd="0" presId="urn:microsoft.com/office/officeart/2005/8/layout/venn1"/>
    <dgm:cxn modelId="{6AD08757-789B-4CAF-98CE-697830571AE9}" type="presParOf" srcId="{7234426E-BE74-43CB-B38F-2D84E0E5F0E1}" destId="{E3DEF526-E900-41DC-B170-98D67C4E1512}" srcOrd="4" destOrd="0" presId="urn:microsoft.com/office/officeart/2005/8/layout/venn1"/>
    <dgm:cxn modelId="{F694BED5-F3F9-4247-926F-97E16C8A3899}" type="presParOf" srcId="{7234426E-BE74-43CB-B38F-2D84E0E5F0E1}" destId="{254B8854-A50E-4049-ACF3-FF4630EFCA66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0E692C-D388-4DF8-82F7-0DE5F1145C7A}">
      <dsp:nvSpPr>
        <dsp:cNvPr id="0" name=""/>
        <dsp:cNvSpPr/>
      </dsp:nvSpPr>
      <dsp:spPr>
        <a:xfrm>
          <a:off x="724401" y="133037"/>
          <a:ext cx="2007580" cy="2007580"/>
        </a:xfrm>
        <a:prstGeom prst="ellipse">
          <a:avLst/>
        </a:prstGeom>
        <a:solidFill>
          <a:srgbClr val="FFCCCC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ts val="1800"/>
            </a:lnSpc>
            <a:spcBef>
              <a:spcPts val="0"/>
            </a:spcBef>
            <a:spcAft>
              <a:spcPts val="0"/>
            </a:spcAft>
            <a:buNone/>
          </a:pPr>
          <a:r>
            <a:rPr kumimoji="1" lang="en-US" altLang="ja-JP" sz="1800" b="1" kern="1200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rPr>
            <a:t>Patient</a:t>
          </a:r>
        </a:p>
        <a:p>
          <a:pPr marL="0" lvl="0" indent="0" algn="ctr" defTabSz="800100">
            <a:lnSpc>
              <a:spcPts val="1800"/>
            </a:lnSpc>
            <a:spcBef>
              <a:spcPts val="0"/>
            </a:spcBef>
            <a:spcAft>
              <a:spcPts val="0"/>
            </a:spcAft>
            <a:buNone/>
          </a:pPr>
          <a:r>
            <a:rPr kumimoji="1" lang="en-US" altLang="ja-JP" sz="1800" b="1" kern="1200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rPr>
            <a:t>value and expectations</a:t>
          </a:r>
        </a:p>
      </dsp:txBody>
      <dsp:txXfrm>
        <a:off x="992079" y="484363"/>
        <a:ext cx="1472225" cy="903411"/>
      </dsp:txXfrm>
    </dsp:sp>
    <dsp:sp modelId="{84285E2B-533C-4E2A-B858-792D4F7AA7A4}">
      <dsp:nvSpPr>
        <dsp:cNvPr id="0" name=""/>
        <dsp:cNvSpPr/>
      </dsp:nvSpPr>
      <dsp:spPr>
        <a:xfrm>
          <a:off x="1448803" y="1387774"/>
          <a:ext cx="2007580" cy="2007580"/>
        </a:xfrm>
        <a:prstGeom prst="ellipse">
          <a:avLst/>
        </a:prstGeom>
        <a:solidFill>
          <a:srgbClr val="66FF33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ts val="1800"/>
            </a:lnSpc>
            <a:spcBef>
              <a:spcPts val="0"/>
            </a:spcBef>
            <a:spcAft>
              <a:spcPts val="0"/>
            </a:spcAft>
            <a:buNone/>
          </a:pPr>
          <a:r>
            <a:rPr kumimoji="1" lang="en-US" altLang="ja-JP" sz="1800" b="1" kern="1200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rPr>
            <a:t>Best evidence</a:t>
          </a:r>
          <a:endParaRPr kumimoji="1" lang="ja-JP" altLang="en-US" sz="1800" b="1" kern="1200" dirty="0">
            <a:latin typeface="Arial" panose="020B0604020202020204" pitchFamily="34" charset="0"/>
            <a:ea typeface="Meiryo UI" pitchFamily="50" charset="-128"/>
            <a:cs typeface="Arial" panose="020B0604020202020204" pitchFamily="34" charset="0"/>
          </a:endParaRPr>
        </a:p>
      </dsp:txBody>
      <dsp:txXfrm>
        <a:off x="2062788" y="1906399"/>
        <a:ext cx="1204548" cy="1104169"/>
      </dsp:txXfrm>
    </dsp:sp>
    <dsp:sp modelId="{E3DEF526-E900-41DC-B170-98D67C4E1512}">
      <dsp:nvSpPr>
        <dsp:cNvPr id="0" name=""/>
        <dsp:cNvSpPr/>
      </dsp:nvSpPr>
      <dsp:spPr>
        <a:xfrm>
          <a:off x="0" y="1387774"/>
          <a:ext cx="2007580" cy="2007580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ts val="1800"/>
            </a:lnSpc>
            <a:spcBef>
              <a:spcPts val="0"/>
            </a:spcBef>
            <a:spcAft>
              <a:spcPts val="0"/>
            </a:spcAft>
            <a:buNone/>
          </a:pPr>
          <a:r>
            <a:rPr kumimoji="1" lang="en-US" altLang="ja-JP" sz="1800" b="1" kern="1200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rPr>
            <a:t>Clinical expertise</a:t>
          </a:r>
          <a:endParaRPr kumimoji="1" lang="ja-JP" altLang="en-US" sz="1800" b="1" kern="1200" dirty="0">
            <a:latin typeface="Arial" panose="020B0604020202020204" pitchFamily="34" charset="0"/>
            <a:ea typeface="Meiryo UI" pitchFamily="50" charset="-128"/>
            <a:cs typeface="Arial" panose="020B0604020202020204" pitchFamily="34" charset="0"/>
          </a:endParaRPr>
        </a:p>
      </dsp:txBody>
      <dsp:txXfrm>
        <a:off x="189047" y="1906399"/>
        <a:ext cx="1204548" cy="11041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731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54" tIns="45327" rIns="90654" bIns="45327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8032" y="0"/>
            <a:ext cx="2917731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54" tIns="45327" rIns="90654" bIns="45327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3076"/>
            <a:ext cx="2917731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54" tIns="45327" rIns="90654" bIns="45327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8032" y="9373076"/>
            <a:ext cx="2917731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54" tIns="45327" rIns="90654" bIns="45327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25B06B9B-AB0B-4A56-8830-9CA1C90921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9695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731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54" tIns="45327" rIns="90654" bIns="45327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462" y="0"/>
            <a:ext cx="2917730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54" tIns="45327" rIns="90654" bIns="45327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29187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048" y="4686538"/>
            <a:ext cx="5387667" cy="4439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54" tIns="45327" rIns="90654" bIns="45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501"/>
            <a:ext cx="2917731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54" tIns="45327" rIns="90654" bIns="45327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462" y="9371501"/>
            <a:ext cx="2917730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54" tIns="45327" rIns="90654" bIns="45327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773E0EE-1063-4A93-A604-298AD02EF1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2356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1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50C2229-7310-4906-A40F-7C81973B49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5" name="Rectangle 2"/>
          <p:cNvSpPr>
            <a:spLocks noChangeArrowheads="1"/>
          </p:cNvSpPr>
          <p:nvPr userDrawn="1"/>
        </p:nvSpPr>
        <p:spPr bwMode="ltGray">
          <a:xfrm>
            <a:off x="370136" y="2541587"/>
            <a:ext cx="438150" cy="474663"/>
          </a:xfrm>
          <a:prstGeom prst="rect">
            <a:avLst/>
          </a:prstGeom>
          <a:solidFill>
            <a:srgbClr val="F1FB1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en-US" altLang="ja-JP" b="0">
              <a:latin typeface="Tahoma" pitchFamily="34" charset="0"/>
            </a:endParaRPr>
          </a:p>
        </p:txBody>
      </p:sp>
      <p:sp>
        <p:nvSpPr>
          <p:cNvPr id="16" name="Rectangle 3"/>
          <p:cNvSpPr>
            <a:spLocks noChangeArrowheads="1"/>
          </p:cNvSpPr>
          <p:nvPr userDrawn="1"/>
        </p:nvSpPr>
        <p:spPr bwMode="ltGray">
          <a:xfrm>
            <a:off x="752723" y="2541587"/>
            <a:ext cx="328613" cy="474663"/>
          </a:xfrm>
          <a:prstGeom prst="rect">
            <a:avLst/>
          </a:prstGeom>
          <a:gradFill rotWithShape="0">
            <a:gsLst>
              <a:gs pos="0">
                <a:srgbClr val="F1FB1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en-US" altLang="ja-JP" b="0">
              <a:latin typeface="Tahoma" pitchFamily="34" charset="0"/>
            </a:endParaRPr>
          </a:p>
        </p:txBody>
      </p:sp>
      <p:sp>
        <p:nvSpPr>
          <p:cNvPr id="17" name="Rectangle 4"/>
          <p:cNvSpPr>
            <a:spLocks noChangeArrowheads="1"/>
          </p:cNvSpPr>
          <p:nvPr userDrawn="1"/>
        </p:nvSpPr>
        <p:spPr bwMode="ltGray">
          <a:xfrm>
            <a:off x="493961" y="2963862"/>
            <a:ext cx="671513" cy="474663"/>
          </a:xfrm>
          <a:prstGeom prst="rect">
            <a:avLst/>
          </a:prstGeom>
          <a:gradFill>
            <a:gsLst>
              <a:gs pos="39000">
                <a:srgbClr val="66FFCC"/>
              </a:gs>
              <a:gs pos="0">
                <a:srgbClr val="66FFCC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en-US" altLang="ja-JP" b="0">
              <a:latin typeface="Tahoma" pitchFamily="34" charset="0"/>
            </a:endParaRPr>
          </a:p>
        </p:txBody>
      </p:sp>
      <p:sp>
        <p:nvSpPr>
          <p:cNvPr id="18" name="Rectangle 6"/>
          <p:cNvSpPr>
            <a:spLocks noChangeArrowheads="1"/>
          </p:cNvSpPr>
          <p:nvPr userDrawn="1"/>
        </p:nvSpPr>
        <p:spPr bwMode="ltGray">
          <a:xfrm>
            <a:off x="181223" y="2890837"/>
            <a:ext cx="560388" cy="4222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E3934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en-US" altLang="ja-JP" b="0">
              <a:latin typeface="Tahoma" pitchFamily="34" charset="0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gray">
          <a:xfrm>
            <a:off x="714623" y="2433637"/>
            <a:ext cx="31750" cy="105251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en-US" altLang="ja-JP" b="0">
              <a:latin typeface="Tahoma" pitchFamily="34" charset="0"/>
            </a:endParaRPr>
          </a:p>
        </p:txBody>
      </p:sp>
      <p:sp>
        <p:nvSpPr>
          <p:cNvPr id="20" name="Rectangle 8"/>
          <p:cNvSpPr>
            <a:spLocks noChangeArrowheads="1"/>
          </p:cNvSpPr>
          <p:nvPr userDrawn="1"/>
        </p:nvSpPr>
        <p:spPr bwMode="gray">
          <a:xfrm>
            <a:off x="395536" y="3224212"/>
            <a:ext cx="8226425" cy="52388"/>
          </a:xfrm>
          <a:prstGeom prst="rect">
            <a:avLst/>
          </a:prstGeom>
          <a:gradFill rotWithShape="0">
            <a:gsLst>
              <a:gs pos="39000">
                <a:schemeClr val="bg1">
                  <a:lumMod val="65000"/>
                </a:schemeClr>
              </a:gs>
              <a:gs pos="0">
                <a:schemeClr val="bg1">
                  <a:lumMod val="50000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en-US" altLang="ja-JP" b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265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22795-24F1-4A07-B01F-0452E91AC1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5832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DE717-7688-4AEE-9135-9FEBB384CD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9017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タイトルとグラ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グラフ プレースホルダー 2"/>
          <p:cNvSpPr>
            <a:spLocks noGrp="1"/>
          </p:cNvSpPr>
          <p:nvPr>
            <p:ph type="chart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1E7DB-550E-4893-870A-C43C55DAAE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8858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1150938" y="617538"/>
            <a:ext cx="7804150" cy="55149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B72CE-C192-4E84-B050-D598FED54A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5481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タイトルと、図表または組織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SmartArt プレースホルダ 2"/>
          <p:cNvSpPr>
            <a:spLocks noGrp="1"/>
          </p:cNvSpPr>
          <p:nvPr>
            <p:ph type="dgm" idx="1"/>
          </p:nvPr>
        </p:nvSpPr>
        <p:spPr>
          <a:xfrm>
            <a:off x="1524000" y="1905000"/>
            <a:ext cx="7010400" cy="4114800"/>
          </a:xfrm>
        </p:spPr>
        <p:txBody>
          <a:bodyPr/>
          <a:lstStyle/>
          <a:p>
            <a:pPr lvl="0"/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079062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97563-1D78-408E-87A8-54C2E922DC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2822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52525" y="2909093"/>
            <a:ext cx="7772400" cy="1362075"/>
          </a:xfrm>
        </p:spPr>
        <p:txBody>
          <a:bodyPr anchor="b" anchorCtr="0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7504" y="754063"/>
            <a:ext cx="8579296" cy="1500187"/>
          </a:xfrm>
          <a:solidFill>
            <a:schemeClr val="bg1"/>
          </a:solidFill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282C7-030B-4D17-AE49-FF3BE07C33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ltGray">
          <a:xfrm>
            <a:off x="434975" y="3698081"/>
            <a:ext cx="438150" cy="474663"/>
          </a:xfrm>
          <a:prstGeom prst="rect">
            <a:avLst/>
          </a:prstGeom>
          <a:solidFill>
            <a:srgbClr val="F1FB1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en-US" altLang="ja-JP" b="0">
              <a:latin typeface="Tahoma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ltGray">
          <a:xfrm>
            <a:off x="817562" y="3698081"/>
            <a:ext cx="328613" cy="474663"/>
          </a:xfrm>
          <a:prstGeom prst="rect">
            <a:avLst/>
          </a:prstGeom>
          <a:gradFill rotWithShape="0">
            <a:gsLst>
              <a:gs pos="0">
                <a:srgbClr val="F1FB1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en-US" altLang="ja-JP" b="0">
              <a:latin typeface="Tahoma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ltGray">
          <a:xfrm>
            <a:off x="558800" y="4120356"/>
            <a:ext cx="671513" cy="474663"/>
          </a:xfrm>
          <a:prstGeom prst="rect">
            <a:avLst/>
          </a:prstGeom>
          <a:gradFill>
            <a:gsLst>
              <a:gs pos="39000">
                <a:srgbClr val="66FFCC"/>
              </a:gs>
              <a:gs pos="0">
                <a:srgbClr val="66FFCC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en-US" altLang="ja-JP" b="0">
              <a:latin typeface="Tahoma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ltGray">
          <a:xfrm>
            <a:off x="246062" y="4047331"/>
            <a:ext cx="560388" cy="4222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E3934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en-US" altLang="ja-JP" b="0">
              <a:latin typeface="Tahoma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gray">
          <a:xfrm>
            <a:off x="779462" y="3590131"/>
            <a:ext cx="31750" cy="105251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en-US" altLang="ja-JP" b="0">
              <a:latin typeface="Tahoma" pitchFamily="34" charset="0"/>
            </a:endParaRPr>
          </a:p>
        </p:txBody>
      </p:sp>
      <p:sp>
        <p:nvSpPr>
          <p:cNvPr id="12" name="Rectangle 8"/>
          <p:cNvSpPr>
            <a:spLocks noChangeArrowheads="1"/>
          </p:cNvSpPr>
          <p:nvPr userDrawn="1"/>
        </p:nvSpPr>
        <p:spPr bwMode="gray">
          <a:xfrm>
            <a:off x="460375" y="4380706"/>
            <a:ext cx="8226425" cy="52388"/>
          </a:xfrm>
          <a:prstGeom prst="rect">
            <a:avLst/>
          </a:prstGeom>
          <a:gradFill rotWithShape="0">
            <a:gsLst>
              <a:gs pos="39000">
                <a:schemeClr val="bg1">
                  <a:lumMod val="65000"/>
                </a:schemeClr>
              </a:gs>
              <a:gs pos="0">
                <a:schemeClr val="bg1">
                  <a:lumMod val="50000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en-US" altLang="ja-JP" b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082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19AFF-9BF9-40E8-A981-495C1C4B70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4614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502DF-11BE-4EB1-AEE9-61909739B9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3480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A0158-B63A-47C1-AD31-55640B5F7A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8484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A2A0E-7716-4B68-B710-0B115628C6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634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5A6EC-EFB9-4E34-8F8F-663E77175C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73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ED7B4-ED75-4C21-847F-95D7DD4CDB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602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rgbClr val="F1FB1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en-US" altLang="ja-JP" b="0">
              <a:latin typeface="Tahoma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rgbClr val="F1FB1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en-US" altLang="ja-JP" b="0">
              <a:latin typeface="Tahoma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671513" cy="474663"/>
          </a:xfrm>
          <a:prstGeom prst="rect">
            <a:avLst/>
          </a:prstGeom>
          <a:gradFill>
            <a:gsLst>
              <a:gs pos="39000">
                <a:srgbClr val="66FFCC"/>
              </a:gs>
              <a:gs pos="0">
                <a:srgbClr val="66FFCC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en-US" altLang="ja-JP" b="0">
              <a:latin typeface="Tahoma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228600" y="1447800"/>
            <a:ext cx="560388" cy="422275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FE3934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en-US" altLang="ja-JP" b="0">
              <a:latin typeface="Tahoma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en-US" altLang="ja-JP" b="0">
              <a:latin typeface="Tahoma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52388"/>
          </a:xfrm>
          <a:prstGeom prst="rect">
            <a:avLst/>
          </a:prstGeom>
          <a:gradFill rotWithShape="0">
            <a:gsLst>
              <a:gs pos="39000">
                <a:schemeClr val="bg1">
                  <a:lumMod val="65000"/>
                </a:schemeClr>
              </a:gs>
              <a:gs pos="0">
                <a:schemeClr val="bg1">
                  <a:lumMod val="50000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en-US" altLang="ja-JP" b="0">
              <a:latin typeface="Tahoma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b="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b="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b="0">
                <a:latin typeface="Tahoma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8DC2A0E5-1589-42FC-BF9C-59ACDF6403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Arial" panose="020B0604020202020204" pitchFamily="34" charset="0"/>
          <a:ea typeface="Meiryo UI" panose="020B0604030504040204" pitchFamily="50" charset="-128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Arial" panose="020B0604020202020204" pitchFamily="34" charset="0"/>
          <a:ea typeface="Meiryo UI" panose="020B0604030504040204" pitchFamily="50" charset="-128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Arial" panose="020B0604020202020204" pitchFamily="34" charset="0"/>
          <a:ea typeface="Meiryo UI" panose="020B0604030504040204" pitchFamily="50" charset="-128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6FF66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Arial" panose="020B0604020202020204" pitchFamily="34" charset="0"/>
          <a:ea typeface="Meiryo UI" panose="020B0604030504040204" pitchFamily="50" charset="-128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Arial" panose="020B0604020202020204" pitchFamily="34" charset="0"/>
          <a:ea typeface="Meiryo UI" panose="020B0604030504040204" pitchFamily="50" charset="-128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Arial" panose="020B0604020202020204" pitchFamily="34" charset="0"/>
          <a:ea typeface="Meiryo UI" panose="020B0604030504040204" pitchFamily="50" charset="-128"/>
          <a:cs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196974"/>
            <a:ext cx="7034213" cy="1727970"/>
          </a:xfrm>
        </p:spPr>
        <p:txBody>
          <a:bodyPr/>
          <a:lstStyle/>
          <a:p>
            <a:pPr algn="ctr"/>
            <a:r>
              <a:rPr lang="en-US" altLang="ja-JP" sz="6000" dirty="0"/>
              <a:t>Clinical</a:t>
            </a:r>
            <a:r>
              <a:rPr lang="ja-JP" altLang="en-US" sz="6000" dirty="0"/>
              <a:t> </a:t>
            </a:r>
            <a:r>
              <a:rPr lang="en-US" altLang="ja-JP" sz="6000" dirty="0"/>
              <a:t>Reasoning in Primary Care</a:t>
            </a:r>
            <a:endParaRPr lang="ja-JP" altLang="ja-JP" sz="6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3886200"/>
            <a:ext cx="8064896" cy="1752600"/>
          </a:xfrm>
        </p:spPr>
        <p:txBody>
          <a:bodyPr/>
          <a:lstStyle/>
          <a:p>
            <a:pPr eaLnBrk="1" hangingPunct="1"/>
            <a:r>
              <a:rPr lang="en-US" altLang="ja-JP" dirty="0"/>
              <a:t>Hirotaka Onishi, MD, MHPE, PhD</a:t>
            </a:r>
          </a:p>
          <a:p>
            <a:pPr eaLnBrk="1" hangingPunct="1"/>
            <a:r>
              <a:rPr lang="en-US" altLang="ja-JP" sz="2400" dirty="0"/>
              <a:t>Dept of Int’l Cooperation for Medical Education, International Research Center for Medical Education</a:t>
            </a:r>
            <a:r>
              <a:rPr lang="en-US" altLang="ja-JP" sz="2800" dirty="0"/>
              <a:t>, </a:t>
            </a:r>
            <a:r>
              <a:rPr lang="en-US" altLang="ja-JP" sz="2400" dirty="0"/>
              <a:t>Graduate School of Medicine, The University of Tokyo</a:t>
            </a:r>
            <a:endParaRPr lang="ja-JP" altLang="en-US" sz="2800" dirty="0"/>
          </a:p>
          <a:p>
            <a:pPr eaLnBrk="1" hangingPunct="1"/>
            <a:endParaRPr lang="ja-JP" alt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タイトル 1"/>
          <p:cNvSpPr>
            <a:spLocks noGrp="1"/>
          </p:cNvSpPr>
          <p:nvPr>
            <p:ph type="title"/>
          </p:nvPr>
        </p:nvSpPr>
        <p:spPr>
          <a:xfrm>
            <a:off x="1063133" y="613815"/>
            <a:ext cx="8312561" cy="108472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ja-JP" sz="3600" dirty="0">
                <a:latin typeface="Arial" pitchFamily="34" charset="0"/>
                <a:ea typeface="Meiryo UI" pitchFamily="50" charset="-128"/>
                <a:cs typeface="Arial" pitchFamily="34" charset="0"/>
              </a:rPr>
              <a:t>Three-layer Cognitive (TLC) Model for Clinical Reasoning</a:t>
            </a:r>
            <a:endParaRPr lang="ja-JP" altLang="en-US" sz="3600" dirty="0">
              <a:latin typeface="Arial" pitchFamily="34" charset="0"/>
              <a:ea typeface="Meiryo UI" pitchFamily="50" charset="-128"/>
              <a:cs typeface="Arial" pitchFamily="34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837871" y="6308730"/>
            <a:ext cx="22422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1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Onishi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, 2017)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6" name="グループ化 65"/>
          <p:cNvGrpSpPr/>
          <p:nvPr/>
        </p:nvGrpSpPr>
        <p:grpSpPr>
          <a:xfrm>
            <a:off x="887779" y="4937781"/>
            <a:ext cx="1444216" cy="762412"/>
            <a:chOff x="6468913" y="3382011"/>
            <a:chExt cx="1808366" cy="95465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1" name="角丸四角形 70"/>
            <p:cNvSpPr/>
            <p:nvPr/>
          </p:nvSpPr>
          <p:spPr>
            <a:xfrm>
              <a:off x="6468913" y="3382011"/>
              <a:ext cx="1808366" cy="954650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72" name="角丸四角形 26"/>
            <p:cNvSpPr/>
            <p:nvPr/>
          </p:nvSpPr>
          <p:spPr>
            <a:xfrm>
              <a:off x="6468913" y="3409971"/>
              <a:ext cx="1780403" cy="89872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108000" rIns="68580" bIns="36000" numCol="1" spcCol="1270" anchor="ctr" anchorCtr="0">
              <a:noAutofit/>
            </a:bodyPr>
            <a:lstStyle/>
            <a:p>
              <a:pPr lvl="0" algn="ctr" defTabSz="800100">
                <a:lnSpc>
                  <a:spcPts val="12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kumimoji="1" lang="en-US" altLang="ja-JP" sz="1200" b="1" kern="1200" dirty="0">
                  <a:latin typeface="Arial" pitchFamily="34" charset="0"/>
                  <a:ea typeface="Meiryo UI" pitchFamily="50" charset="-128"/>
                  <a:cs typeface="Arial" pitchFamily="34" charset="0"/>
                </a:rPr>
                <a:t>Decision Making for Continuation/ Change of Intervention</a:t>
              </a:r>
              <a:endParaRPr kumimoji="1" lang="ja-JP" altLang="en-US" sz="1200" b="1" kern="1200" dirty="0">
                <a:latin typeface="Arial" pitchFamily="34" charset="0"/>
                <a:ea typeface="Meiryo UI" pitchFamily="50" charset="-128"/>
                <a:cs typeface="Arial" pitchFamily="34" charset="0"/>
              </a:endParaRPr>
            </a:p>
          </p:txBody>
        </p:sp>
      </p:grpSp>
      <p:grpSp>
        <p:nvGrpSpPr>
          <p:cNvPr id="73" name="グループ化 72"/>
          <p:cNvGrpSpPr/>
          <p:nvPr/>
        </p:nvGrpSpPr>
        <p:grpSpPr>
          <a:xfrm>
            <a:off x="3415442" y="3608759"/>
            <a:ext cx="1270688" cy="762412"/>
            <a:chOff x="4458676" y="199841"/>
            <a:chExt cx="1591084" cy="95465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4" name="角丸四角形 73"/>
            <p:cNvSpPr/>
            <p:nvPr/>
          </p:nvSpPr>
          <p:spPr>
            <a:xfrm>
              <a:off x="4458676" y="199841"/>
              <a:ext cx="1591084" cy="954650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75" name="角丸四角形 8"/>
            <p:cNvSpPr/>
            <p:nvPr/>
          </p:nvSpPr>
          <p:spPr>
            <a:xfrm>
              <a:off x="4486637" y="227802"/>
              <a:ext cx="1535162" cy="89872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ts val="12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altLang="ja-JP" sz="1200" b="1" dirty="0">
                  <a:latin typeface="Arial" pitchFamily="34" charset="0"/>
                  <a:ea typeface="Meiryo UI" pitchFamily="50" charset="-128"/>
                  <a:cs typeface="Arial" pitchFamily="34" charset="0"/>
                </a:rPr>
                <a:t>Setting Diagnostic Hypotheses</a:t>
              </a:r>
              <a:endParaRPr kumimoji="1" lang="ja-JP" altLang="en-US" sz="1200" b="1" kern="1200" dirty="0">
                <a:latin typeface="Arial" pitchFamily="34" charset="0"/>
                <a:ea typeface="Meiryo UI" pitchFamily="50" charset="-128"/>
                <a:cs typeface="Arial" pitchFamily="34" charset="0"/>
              </a:endParaRPr>
            </a:p>
          </p:txBody>
        </p:sp>
      </p:grpSp>
      <p:grpSp>
        <p:nvGrpSpPr>
          <p:cNvPr id="76" name="グループ化 75"/>
          <p:cNvGrpSpPr/>
          <p:nvPr/>
        </p:nvGrpSpPr>
        <p:grpSpPr>
          <a:xfrm>
            <a:off x="4995011" y="3608759"/>
            <a:ext cx="1270688" cy="762412"/>
            <a:chOff x="6686195" y="199841"/>
            <a:chExt cx="1591084" cy="95465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77" name="角丸四角形 76"/>
            <p:cNvSpPr/>
            <p:nvPr/>
          </p:nvSpPr>
          <p:spPr>
            <a:xfrm>
              <a:off x="6686195" y="199841"/>
              <a:ext cx="1591084" cy="954650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78" name="角丸四角形 10"/>
            <p:cNvSpPr/>
            <p:nvPr/>
          </p:nvSpPr>
          <p:spPr>
            <a:xfrm>
              <a:off x="6714156" y="227802"/>
              <a:ext cx="1535162" cy="89872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ts val="12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altLang="ja-JP" sz="1200" b="1" dirty="0">
                  <a:latin typeface="Arial" pitchFamily="34" charset="0"/>
                  <a:ea typeface="Meiryo UI" pitchFamily="50" charset="-128"/>
                  <a:cs typeface="Arial" pitchFamily="34" charset="0"/>
                </a:rPr>
                <a:t>Validating Diagnostic Hypotheses</a:t>
              </a:r>
              <a:endParaRPr kumimoji="1" lang="ja-JP" altLang="en-US" sz="1200" b="1" kern="1200" dirty="0">
                <a:latin typeface="Arial" pitchFamily="34" charset="0"/>
                <a:ea typeface="Meiryo UI" pitchFamily="50" charset="-128"/>
                <a:cs typeface="Arial" pitchFamily="34" charset="0"/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3328908" y="4753380"/>
            <a:ext cx="1270688" cy="762412"/>
            <a:chOff x="2231158" y="1790926"/>
            <a:chExt cx="1591084" cy="95465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0" name="角丸四角形 79"/>
            <p:cNvSpPr/>
            <p:nvPr/>
          </p:nvSpPr>
          <p:spPr>
            <a:xfrm>
              <a:off x="2231158" y="1790926"/>
              <a:ext cx="1591084" cy="954650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81" name="角丸四角形 16"/>
            <p:cNvSpPr/>
            <p:nvPr/>
          </p:nvSpPr>
          <p:spPr>
            <a:xfrm>
              <a:off x="2259119" y="1818887"/>
              <a:ext cx="1535162" cy="89872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ts val="12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kumimoji="1" lang="en-US" altLang="ja-JP" sz="1200" b="1" kern="1200" dirty="0">
                  <a:latin typeface="Arial" pitchFamily="34" charset="0"/>
                  <a:ea typeface="Meiryo UI" pitchFamily="50" charset="-128"/>
                  <a:cs typeface="Arial" pitchFamily="34" charset="0"/>
                </a:rPr>
                <a:t>Listing up Options of Intervention</a:t>
              </a:r>
              <a:endParaRPr kumimoji="1" lang="ja-JP" altLang="en-US" sz="1200" b="1" kern="1200" dirty="0">
                <a:latin typeface="Arial" pitchFamily="34" charset="0"/>
                <a:ea typeface="Meiryo UI" pitchFamily="50" charset="-128"/>
                <a:cs typeface="Arial" pitchFamily="34" charset="0"/>
              </a:endParaRPr>
            </a:p>
          </p:txBody>
        </p:sp>
      </p:grpSp>
      <p:grpSp>
        <p:nvGrpSpPr>
          <p:cNvPr id="82" name="グループ化 81"/>
          <p:cNvGrpSpPr/>
          <p:nvPr/>
        </p:nvGrpSpPr>
        <p:grpSpPr>
          <a:xfrm>
            <a:off x="1941999" y="2115383"/>
            <a:ext cx="1270688" cy="762412"/>
            <a:chOff x="3639" y="199841"/>
            <a:chExt cx="1591084" cy="95465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3" name="角丸四角形 82"/>
            <p:cNvSpPr/>
            <p:nvPr/>
          </p:nvSpPr>
          <p:spPr>
            <a:xfrm>
              <a:off x="3639" y="199841"/>
              <a:ext cx="1591084" cy="954650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84" name="角丸四角形 4"/>
            <p:cNvSpPr/>
            <p:nvPr/>
          </p:nvSpPr>
          <p:spPr>
            <a:xfrm>
              <a:off x="31600" y="227802"/>
              <a:ext cx="1535162" cy="89872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ts val="12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altLang="ja-JP" sz="1200" b="1" dirty="0">
                  <a:latin typeface="Arial" pitchFamily="34" charset="0"/>
                  <a:ea typeface="Meiryo UI" pitchFamily="50" charset="-128"/>
                  <a:cs typeface="Arial" pitchFamily="34" charset="0"/>
                </a:rPr>
                <a:t>Health Problems of a Patient</a:t>
              </a:r>
              <a:endParaRPr kumimoji="1" lang="en-US" altLang="ja-JP" sz="1200" b="1" kern="1200" dirty="0">
                <a:latin typeface="Arial" pitchFamily="34" charset="0"/>
                <a:ea typeface="Meiryo UI" pitchFamily="50" charset="-128"/>
                <a:cs typeface="Arial" pitchFamily="34" charset="0"/>
              </a:endParaRPr>
            </a:p>
          </p:txBody>
        </p:sp>
      </p:grpSp>
      <p:grpSp>
        <p:nvGrpSpPr>
          <p:cNvPr id="85" name="グループ化 84"/>
          <p:cNvGrpSpPr/>
          <p:nvPr/>
        </p:nvGrpSpPr>
        <p:grpSpPr>
          <a:xfrm>
            <a:off x="4204158" y="2474259"/>
            <a:ext cx="1270688" cy="762412"/>
            <a:chOff x="2231158" y="199841"/>
            <a:chExt cx="1591084" cy="95465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6" name="角丸四角形 85"/>
            <p:cNvSpPr/>
            <p:nvPr/>
          </p:nvSpPr>
          <p:spPr>
            <a:xfrm>
              <a:off x="2231158" y="199841"/>
              <a:ext cx="1591084" cy="954650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87" name="角丸四角形 6"/>
            <p:cNvSpPr/>
            <p:nvPr/>
          </p:nvSpPr>
          <p:spPr>
            <a:xfrm>
              <a:off x="2259119" y="227802"/>
              <a:ext cx="1535162" cy="89872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108000" rIns="68580" bIns="36000" numCol="1" spcCol="1270" anchor="ctr" anchorCtr="0">
              <a:noAutofit/>
            </a:bodyPr>
            <a:lstStyle/>
            <a:p>
              <a:pPr lvl="0" algn="ctr" defTabSz="800100">
                <a:lnSpc>
                  <a:spcPts val="12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altLang="ja-JP" sz="1200" b="1" dirty="0">
                  <a:latin typeface="Arial" pitchFamily="34" charset="0"/>
                  <a:ea typeface="Meiryo UI" pitchFamily="50" charset="-128"/>
                  <a:cs typeface="Arial" pitchFamily="34" charset="0"/>
                </a:rPr>
                <a:t>Information Gathering from the patient</a:t>
              </a:r>
              <a:endParaRPr kumimoji="1" lang="en-US" altLang="ja-JP" sz="1200" b="1" kern="1200" dirty="0">
                <a:latin typeface="Arial" pitchFamily="34" charset="0"/>
                <a:ea typeface="Meiryo UI" pitchFamily="50" charset="-128"/>
                <a:cs typeface="Arial" pitchFamily="34" charset="0"/>
              </a:endParaRPr>
            </a:p>
          </p:txBody>
        </p:sp>
      </p:grpSp>
      <p:grpSp>
        <p:nvGrpSpPr>
          <p:cNvPr id="88" name="グループ化 87"/>
          <p:cNvGrpSpPr/>
          <p:nvPr/>
        </p:nvGrpSpPr>
        <p:grpSpPr>
          <a:xfrm>
            <a:off x="6544419" y="3887611"/>
            <a:ext cx="1270688" cy="762412"/>
            <a:chOff x="6686195" y="1790926"/>
            <a:chExt cx="1591084" cy="95465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9" name="角丸四角形 88"/>
            <p:cNvSpPr/>
            <p:nvPr/>
          </p:nvSpPr>
          <p:spPr>
            <a:xfrm>
              <a:off x="6686195" y="1790926"/>
              <a:ext cx="1591084" cy="954650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90" name="角丸四角形 12"/>
            <p:cNvSpPr/>
            <p:nvPr/>
          </p:nvSpPr>
          <p:spPr>
            <a:xfrm>
              <a:off x="6714156" y="1818887"/>
              <a:ext cx="1535162" cy="89872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108000" rIns="68580" bIns="36000" numCol="1" spcCol="1270" anchor="ctr" anchorCtr="0">
              <a:noAutofit/>
            </a:bodyPr>
            <a:lstStyle/>
            <a:p>
              <a:pPr lvl="0" algn="ctr" defTabSz="800100">
                <a:lnSpc>
                  <a:spcPts val="12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kumimoji="1" lang="en-US" altLang="ja-JP" sz="1200" b="1" kern="1200" dirty="0">
                  <a:latin typeface="Arial" pitchFamily="34" charset="0"/>
                  <a:ea typeface="Meiryo UI" pitchFamily="50" charset="-128"/>
                  <a:cs typeface="Arial" pitchFamily="34" charset="0"/>
                </a:rPr>
                <a:t>Identifying</a:t>
              </a:r>
              <a:r>
                <a:rPr kumimoji="1" lang="ja-JP" altLang="en-US" sz="1200" b="1" kern="1200" dirty="0">
                  <a:latin typeface="Arial" pitchFamily="34" charset="0"/>
                  <a:ea typeface="Meiryo UI" pitchFamily="50" charset="-128"/>
                  <a:cs typeface="Arial" pitchFamily="34" charset="0"/>
                </a:rPr>
                <a:t>　</a:t>
              </a:r>
              <a:r>
                <a:rPr kumimoji="1" lang="en-US" altLang="ja-JP" sz="1200" b="1" kern="1200" dirty="0">
                  <a:latin typeface="Arial" pitchFamily="34" charset="0"/>
                  <a:ea typeface="Meiryo UI" pitchFamily="50" charset="-128"/>
                  <a:cs typeface="Arial" pitchFamily="34" charset="0"/>
                </a:rPr>
                <a:t>Points for  Intervention </a:t>
              </a:r>
              <a:r>
                <a:rPr kumimoji="1" lang="en-US" altLang="ja-JP" sz="1100" b="1" kern="1200" dirty="0">
                  <a:latin typeface="Arial" pitchFamily="34" charset="0"/>
                  <a:ea typeface="Meiryo UI" pitchFamily="50" charset="-128"/>
                  <a:cs typeface="Arial" pitchFamily="34" charset="0"/>
                </a:rPr>
                <a:t>(</a:t>
              </a:r>
              <a:r>
                <a:rPr kumimoji="1" lang="en-US" altLang="ja-JP" sz="1100" b="1" kern="1200" dirty="0" err="1">
                  <a:latin typeface="Arial" pitchFamily="34" charset="0"/>
                  <a:ea typeface="Meiryo UI" pitchFamily="50" charset="-128"/>
                  <a:cs typeface="Arial" pitchFamily="34" charset="0"/>
                </a:rPr>
                <a:t>Eg</a:t>
              </a:r>
              <a:r>
                <a:rPr kumimoji="1" lang="en-US" altLang="ja-JP" sz="1100" b="1" kern="1200" dirty="0">
                  <a:latin typeface="Arial" pitchFamily="34" charset="0"/>
                  <a:ea typeface="Meiryo UI" pitchFamily="50" charset="-128"/>
                  <a:cs typeface="Arial" pitchFamily="34" charset="0"/>
                </a:rPr>
                <a:t>.</a:t>
              </a:r>
              <a:r>
                <a:rPr lang="ja-JP" altLang="en-US" sz="1100" b="1" dirty="0">
                  <a:latin typeface="Arial" pitchFamily="34" charset="0"/>
                  <a:ea typeface="Meiryo UI" pitchFamily="50" charset="-128"/>
                  <a:cs typeface="Arial" pitchFamily="34" charset="0"/>
                </a:rPr>
                <a:t> </a:t>
              </a:r>
              <a:r>
                <a:rPr kumimoji="1" lang="en-US" altLang="ja-JP" sz="1100" b="1" kern="1200" dirty="0">
                  <a:latin typeface="Arial" pitchFamily="34" charset="0"/>
                  <a:ea typeface="Meiryo UI" pitchFamily="50" charset="-128"/>
                  <a:cs typeface="Arial" pitchFamily="34" charset="0"/>
                </a:rPr>
                <a:t>Diagnosis)</a:t>
              </a:r>
              <a:endParaRPr kumimoji="1" lang="ja-JP" altLang="en-US" sz="1100" b="1" kern="1200" dirty="0">
                <a:latin typeface="Arial" pitchFamily="34" charset="0"/>
                <a:ea typeface="Meiryo UI" pitchFamily="50" charset="-128"/>
                <a:cs typeface="Arial" pitchFamily="34" charset="0"/>
              </a:endParaRPr>
            </a:p>
          </p:txBody>
        </p:sp>
      </p:grpSp>
      <p:grpSp>
        <p:nvGrpSpPr>
          <p:cNvPr id="91" name="グループ化 90"/>
          <p:cNvGrpSpPr/>
          <p:nvPr/>
        </p:nvGrpSpPr>
        <p:grpSpPr>
          <a:xfrm>
            <a:off x="1863899" y="3909942"/>
            <a:ext cx="1270688" cy="762412"/>
            <a:chOff x="3639" y="1790926"/>
            <a:chExt cx="1591084" cy="95465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92" name="角丸四角形 91"/>
            <p:cNvSpPr/>
            <p:nvPr/>
          </p:nvSpPr>
          <p:spPr>
            <a:xfrm>
              <a:off x="3639" y="1790926"/>
              <a:ext cx="1591084" cy="954650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93" name="角丸四角形 18"/>
            <p:cNvSpPr/>
            <p:nvPr/>
          </p:nvSpPr>
          <p:spPr>
            <a:xfrm>
              <a:off x="31600" y="1818887"/>
              <a:ext cx="1535162" cy="89872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ts val="12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altLang="ja-JP" sz="1200" b="1" dirty="0">
                  <a:latin typeface="Arial" pitchFamily="34" charset="0"/>
                  <a:ea typeface="Meiryo UI" pitchFamily="50" charset="-128"/>
                  <a:cs typeface="Arial" pitchFamily="34" charset="0"/>
                </a:rPr>
                <a:t>Decision Making for Intervention</a:t>
              </a:r>
              <a:endParaRPr kumimoji="1" lang="ja-JP" altLang="en-US" sz="1200" b="1" kern="1200" dirty="0">
                <a:latin typeface="Arial" pitchFamily="34" charset="0"/>
                <a:ea typeface="Meiryo UI" pitchFamily="50" charset="-128"/>
                <a:cs typeface="Arial" pitchFamily="34" charset="0"/>
              </a:endParaRPr>
            </a:p>
          </p:txBody>
        </p:sp>
      </p:grpSp>
      <p:grpSp>
        <p:nvGrpSpPr>
          <p:cNvPr id="94" name="グループ化 93"/>
          <p:cNvGrpSpPr/>
          <p:nvPr/>
        </p:nvGrpSpPr>
        <p:grpSpPr>
          <a:xfrm>
            <a:off x="3103026" y="5950318"/>
            <a:ext cx="1270688" cy="762412"/>
            <a:chOff x="3639" y="3382011"/>
            <a:chExt cx="1591084" cy="95465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95" name="角丸四角形 94"/>
            <p:cNvSpPr/>
            <p:nvPr/>
          </p:nvSpPr>
          <p:spPr>
            <a:xfrm>
              <a:off x="3639" y="3382011"/>
              <a:ext cx="1591084" cy="954650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96" name="角丸四角形 20"/>
            <p:cNvSpPr/>
            <p:nvPr/>
          </p:nvSpPr>
          <p:spPr>
            <a:xfrm>
              <a:off x="31600" y="3409972"/>
              <a:ext cx="1535162" cy="89872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ts val="12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altLang="ja-JP" sz="1200" b="1" dirty="0">
                  <a:latin typeface="Arial" pitchFamily="34" charset="0"/>
                  <a:ea typeface="Meiryo UI" pitchFamily="50" charset="-128"/>
                  <a:cs typeface="Arial" pitchFamily="34" charset="0"/>
                </a:rPr>
                <a:t>Implementing Intervention</a:t>
              </a:r>
              <a:endParaRPr kumimoji="1" lang="ja-JP" altLang="en-US" sz="1200" b="1" kern="1200" dirty="0">
                <a:latin typeface="Arial" pitchFamily="34" charset="0"/>
                <a:ea typeface="Meiryo UI" pitchFamily="50" charset="-128"/>
                <a:cs typeface="Arial" pitchFamily="34" charset="0"/>
              </a:endParaRPr>
            </a:p>
          </p:txBody>
        </p:sp>
      </p:grpSp>
      <p:grpSp>
        <p:nvGrpSpPr>
          <p:cNvPr id="97" name="グループ化 96"/>
          <p:cNvGrpSpPr/>
          <p:nvPr/>
        </p:nvGrpSpPr>
        <p:grpSpPr>
          <a:xfrm>
            <a:off x="5343813" y="5927988"/>
            <a:ext cx="1270688" cy="762412"/>
            <a:chOff x="2231158" y="3382011"/>
            <a:chExt cx="1591084" cy="95465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98" name="角丸四角形 97"/>
            <p:cNvSpPr/>
            <p:nvPr/>
          </p:nvSpPr>
          <p:spPr>
            <a:xfrm>
              <a:off x="2231158" y="3382011"/>
              <a:ext cx="1591084" cy="954650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99" name="角丸四角形 22"/>
            <p:cNvSpPr/>
            <p:nvPr/>
          </p:nvSpPr>
          <p:spPr>
            <a:xfrm>
              <a:off x="2259119" y="3409972"/>
              <a:ext cx="1535162" cy="89872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ts val="12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kumimoji="1" lang="en-US" altLang="ja-JP" sz="1200" b="1" kern="1200" dirty="0">
                  <a:latin typeface="Arial" pitchFamily="34" charset="0"/>
                  <a:ea typeface="Meiryo UI" pitchFamily="50" charset="-128"/>
                  <a:cs typeface="Arial" pitchFamily="34" charset="0"/>
                </a:rPr>
                <a:t>Monitoring of Results from Intervention</a:t>
              </a:r>
              <a:endParaRPr kumimoji="1" lang="ja-JP" altLang="en-US" sz="1200" b="1" kern="1200" dirty="0">
                <a:latin typeface="Arial" pitchFamily="34" charset="0"/>
                <a:ea typeface="Meiryo UI" pitchFamily="50" charset="-128"/>
                <a:cs typeface="Arial" pitchFamily="34" charset="0"/>
              </a:endParaRPr>
            </a:p>
          </p:txBody>
        </p:sp>
      </p:grpSp>
      <p:grpSp>
        <p:nvGrpSpPr>
          <p:cNvPr id="100" name="グループ化 99"/>
          <p:cNvGrpSpPr/>
          <p:nvPr/>
        </p:nvGrpSpPr>
        <p:grpSpPr>
          <a:xfrm>
            <a:off x="7773551" y="4953065"/>
            <a:ext cx="1270688" cy="762412"/>
            <a:chOff x="4458676" y="3382011"/>
            <a:chExt cx="1591084" cy="95465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01" name="角丸四角形 100"/>
            <p:cNvSpPr/>
            <p:nvPr/>
          </p:nvSpPr>
          <p:spPr>
            <a:xfrm>
              <a:off x="4458676" y="3382011"/>
              <a:ext cx="1591084" cy="954650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102" name="角丸四角形 24"/>
            <p:cNvSpPr/>
            <p:nvPr/>
          </p:nvSpPr>
          <p:spPr>
            <a:xfrm>
              <a:off x="4486637" y="3409972"/>
              <a:ext cx="1535162" cy="89872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108000" rIns="68580" bIns="36000" numCol="1" spcCol="1270" anchor="ctr" anchorCtr="0">
              <a:noAutofit/>
            </a:bodyPr>
            <a:lstStyle/>
            <a:p>
              <a:pPr lvl="0" algn="ctr" defTabSz="800100">
                <a:lnSpc>
                  <a:spcPts val="12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altLang="ja-JP" sz="1200" b="1" dirty="0">
                  <a:latin typeface="Arial" pitchFamily="34" charset="0"/>
                  <a:ea typeface="Meiryo UI" pitchFamily="50" charset="-128"/>
                  <a:cs typeface="Arial" pitchFamily="34" charset="0"/>
                </a:rPr>
                <a:t>Judgment of Success/ Failure</a:t>
              </a:r>
              <a:r>
                <a:rPr lang="ja-JP" altLang="en-US" sz="1200" b="1" dirty="0">
                  <a:latin typeface="Arial" pitchFamily="34" charset="0"/>
                  <a:ea typeface="Meiryo UI" pitchFamily="50" charset="-128"/>
                  <a:cs typeface="Arial" pitchFamily="34" charset="0"/>
                </a:rPr>
                <a:t> </a:t>
              </a:r>
              <a:r>
                <a:rPr lang="en-US" altLang="ja-JP" sz="1200" b="1" dirty="0">
                  <a:latin typeface="Arial" pitchFamily="34" charset="0"/>
                  <a:ea typeface="Meiryo UI" pitchFamily="50" charset="-128"/>
                  <a:cs typeface="Arial" pitchFamily="34" charset="0"/>
                </a:rPr>
                <a:t>of Intervention</a:t>
              </a:r>
              <a:endParaRPr kumimoji="1" lang="ja-JP" altLang="en-US" sz="1200" b="1" kern="1200" dirty="0">
                <a:latin typeface="Arial" pitchFamily="34" charset="0"/>
                <a:ea typeface="Meiryo UI" pitchFamily="50" charset="-128"/>
                <a:cs typeface="Arial" pitchFamily="34" charset="0"/>
              </a:endParaRPr>
            </a:p>
          </p:txBody>
        </p:sp>
      </p:grpSp>
      <p:grpSp>
        <p:nvGrpSpPr>
          <p:cNvPr id="103" name="グループ化 102"/>
          <p:cNvGrpSpPr/>
          <p:nvPr/>
        </p:nvGrpSpPr>
        <p:grpSpPr>
          <a:xfrm>
            <a:off x="5116759" y="4753379"/>
            <a:ext cx="1270688" cy="762412"/>
            <a:chOff x="4458676" y="1790926"/>
            <a:chExt cx="1591084" cy="95465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04" name="角丸四角形 103"/>
            <p:cNvSpPr/>
            <p:nvPr/>
          </p:nvSpPr>
          <p:spPr>
            <a:xfrm>
              <a:off x="4458676" y="1790926"/>
              <a:ext cx="1591084" cy="954650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105" name="角丸四角形 14"/>
            <p:cNvSpPr/>
            <p:nvPr/>
          </p:nvSpPr>
          <p:spPr>
            <a:xfrm>
              <a:off x="4486638" y="1818887"/>
              <a:ext cx="1535162" cy="89872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ts val="12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kumimoji="1" lang="en-US" altLang="ja-JP" sz="1200" b="1" kern="1200" dirty="0">
                  <a:latin typeface="Arial" pitchFamily="34" charset="0"/>
                  <a:ea typeface="Meiryo UI" pitchFamily="50" charset="-128"/>
                  <a:cs typeface="Arial" pitchFamily="34" charset="0"/>
                </a:rPr>
                <a:t>Setting Goals for Intervention</a:t>
              </a:r>
              <a:endParaRPr kumimoji="1" lang="ja-JP" altLang="en-US" sz="1200" b="1" kern="1200" dirty="0">
                <a:latin typeface="Arial" pitchFamily="34" charset="0"/>
                <a:ea typeface="Meiryo UI" pitchFamily="50" charset="-128"/>
                <a:cs typeface="Arial" pitchFamily="34" charset="0"/>
              </a:endParaRPr>
            </a:p>
          </p:txBody>
        </p:sp>
      </p:grpSp>
      <p:sp>
        <p:nvSpPr>
          <p:cNvPr id="106" name="円弧 105"/>
          <p:cNvSpPr/>
          <p:nvPr/>
        </p:nvSpPr>
        <p:spPr>
          <a:xfrm>
            <a:off x="3738371" y="2768173"/>
            <a:ext cx="2271855" cy="1723476"/>
          </a:xfrm>
          <a:prstGeom prst="arc">
            <a:avLst>
              <a:gd name="adj1" fmla="val 10825294"/>
              <a:gd name="adj2" fmla="val 13444629"/>
            </a:avLst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円弧 106"/>
          <p:cNvSpPr/>
          <p:nvPr/>
        </p:nvSpPr>
        <p:spPr>
          <a:xfrm>
            <a:off x="3738371" y="2768173"/>
            <a:ext cx="2271855" cy="1723476"/>
          </a:xfrm>
          <a:prstGeom prst="arc">
            <a:avLst>
              <a:gd name="adj1" fmla="val 3062029"/>
              <a:gd name="adj2" fmla="val 7561864"/>
            </a:avLst>
          </a:prstGeom>
          <a:ln w="38100">
            <a:solidFill>
              <a:srgbClr val="FF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円弧 107"/>
          <p:cNvSpPr/>
          <p:nvPr/>
        </p:nvSpPr>
        <p:spPr>
          <a:xfrm>
            <a:off x="3738370" y="2821308"/>
            <a:ext cx="2271855" cy="1636184"/>
          </a:xfrm>
          <a:prstGeom prst="arc">
            <a:avLst>
              <a:gd name="adj1" fmla="val 18682565"/>
              <a:gd name="adj2" fmla="val 21588631"/>
            </a:avLst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円弧 108"/>
          <p:cNvSpPr/>
          <p:nvPr/>
        </p:nvSpPr>
        <p:spPr>
          <a:xfrm>
            <a:off x="2499242" y="2801120"/>
            <a:ext cx="4680520" cy="2685188"/>
          </a:xfrm>
          <a:prstGeom prst="arc">
            <a:avLst>
              <a:gd name="adj1" fmla="val 11102270"/>
              <a:gd name="adj2" fmla="val 14515669"/>
            </a:avLst>
          </a:prstGeom>
          <a:ln w="38100">
            <a:solidFill>
              <a:srgbClr val="00B05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円弧 109"/>
          <p:cNvSpPr/>
          <p:nvPr/>
        </p:nvSpPr>
        <p:spPr>
          <a:xfrm>
            <a:off x="2499243" y="2801120"/>
            <a:ext cx="4680520" cy="2482379"/>
          </a:xfrm>
          <a:prstGeom prst="arc">
            <a:avLst>
              <a:gd name="adj1" fmla="val 8934512"/>
              <a:gd name="adj2" fmla="val 9832641"/>
            </a:avLst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円弧 110"/>
          <p:cNvSpPr/>
          <p:nvPr/>
        </p:nvSpPr>
        <p:spPr>
          <a:xfrm>
            <a:off x="2499242" y="2821308"/>
            <a:ext cx="4680520" cy="2462191"/>
          </a:xfrm>
          <a:prstGeom prst="arc">
            <a:avLst>
              <a:gd name="adj1" fmla="val 4648445"/>
              <a:gd name="adj2" fmla="val 6193863"/>
            </a:avLst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円弧 111"/>
          <p:cNvSpPr/>
          <p:nvPr/>
        </p:nvSpPr>
        <p:spPr>
          <a:xfrm>
            <a:off x="2499243" y="2814931"/>
            <a:ext cx="4680520" cy="2468568"/>
          </a:xfrm>
          <a:prstGeom prst="arc">
            <a:avLst>
              <a:gd name="adj1" fmla="val 978195"/>
              <a:gd name="adj2" fmla="val 1832342"/>
            </a:avLst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円弧 112"/>
          <p:cNvSpPr/>
          <p:nvPr/>
        </p:nvSpPr>
        <p:spPr>
          <a:xfrm>
            <a:off x="5916163" y="3441373"/>
            <a:ext cx="942568" cy="981797"/>
          </a:xfrm>
          <a:prstGeom prst="arc">
            <a:avLst>
              <a:gd name="adj1" fmla="val 13238208"/>
              <a:gd name="adj2" fmla="val 21491457"/>
            </a:avLst>
          </a:prstGeom>
          <a:ln w="38100">
            <a:solidFill>
              <a:srgbClr val="00B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円弧 113"/>
          <p:cNvSpPr/>
          <p:nvPr/>
        </p:nvSpPr>
        <p:spPr>
          <a:xfrm>
            <a:off x="1113684" y="2760103"/>
            <a:ext cx="7632848" cy="3891786"/>
          </a:xfrm>
          <a:prstGeom prst="arc">
            <a:avLst>
              <a:gd name="adj1" fmla="val 10592837"/>
              <a:gd name="adj2" fmla="val 14852689"/>
            </a:avLst>
          </a:prstGeom>
          <a:ln w="38100">
            <a:solidFill>
              <a:srgbClr val="00B0F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円弧 114"/>
          <p:cNvSpPr/>
          <p:nvPr/>
        </p:nvSpPr>
        <p:spPr>
          <a:xfrm>
            <a:off x="1113684" y="2768173"/>
            <a:ext cx="7632848" cy="3716119"/>
          </a:xfrm>
          <a:prstGeom prst="arc">
            <a:avLst>
              <a:gd name="adj1" fmla="val 8283932"/>
              <a:gd name="adj2" fmla="val 9648107"/>
            </a:avLst>
          </a:prstGeom>
          <a:ln w="38100"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6" name="グループ化 115"/>
          <p:cNvGrpSpPr/>
          <p:nvPr/>
        </p:nvGrpSpPr>
        <p:grpSpPr>
          <a:xfrm>
            <a:off x="6452982" y="2051743"/>
            <a:ext cx="1270688" cy="762412"/>
            <a:chOff x="3639" y="199841"/>
            <a:chExt cx="1591084" cy="954650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17" name="角丸四角形 116"/>
            <p:cNvSpPr/>
            <p:nvPr/>
          </p:nvSpPr>
          <p:spPr>
            <a:xfrm>
              <a:off x="3639" y="199841"/>
              <a:ext cx="1591084" cy="954650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ja-JP" altLang="en-US"/>
            </a:p>
          </p:txBody>
        </p:sp>
        <p:sp>
          <p:nvSpPr>
            <p:cNvPr id="118" name="角丸四角形 4"/>
            <p:cNvSpPr/>
            <p:nvPr/>
          </p:nvSpPr>
          <p:spPr>
            <a:xfrm>
              <a:off x="31600" y="227802"/>
              <a:ext cx="1535162" cy="89872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108000" rIns="68580" bIns="36000" numCol="1" spcCol="1270" anchor="ctr" anchorCtr="0">
              <a:noAutofit/>
            </a:bodyPr>
            <a:lstStyle/>
            <a:p>
              <a:pPr lvl="0" algn="ctr" defTabSz="800100">
                <a:lnSpc>
                  <a:spcPts val="12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kumimoji="1" lang="en-US" altLang="ja-JP" sz="1200" b="1" kern="1200" dirty="0">
                  <a:latin typeface="Arial" pitchFamily="34" charset="0"/>
                  <a:ea typeface="Meiryo UI" pitchFamily="50" charset="-128"/>
                  <a:cs typeface="Arial" pitchFamily="34" charset="0"/>
                </a:rPr>
                <a:t>Solution/ Stabilization of Health Problems</a:t>
              </a:r>
              <a:endParaRPr kumimoji="1" lang="ja-JP" altLang="en-US" sz="1200" b="1" kern="1200" dirty="0">
                <a:latin typeface="Arial" pitchFamily="34" charset="0"/>
                <a:ea typeface="Meiryo UI" pitchFamily="50" charset="-128"/>
                <a:cs typeface="Arial" pitchFamily="34" charset="0"/>
              </a:endParaRPr>
            </a:p>
          </p:txBody>
        </p:sp>
      </p:grpSp>
      <p:sp>
        <p:nvSpPr>
          <p:cNvPr id="119" name="円弧 118"/>
          <p:cNvSpPr/>
          <p:nvPr/>
        </p:nvSpPr>
        <p:spPr>
          <a:xfrm>
            <a:off x="1113684" y="2760103"/>
            <a:ext cx="7632848" cy="3716119"/>
          </a:xfrm>
          <a:prstGeom prst="arc">
            <a:avLst>
              <a:gd name="adj1" fmla="val 4564448"/>
              <a:gd name="adj2" fmla="val 6354676"/>
            </a:avLst>
          </a:prstGeom>
          <a:ln w="38100"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円弧 119"/>
          <p:cNvSpPr/>
          <p:nvPr/>
        </p:nvSpPr>
        <p:spPr>
          <a:xfrm>
            <a:off x="1148231" y="2768173"/>
            <a:ext cx="7632848" cy="3716119"/>
          </a:xfrm>
          <a:prstGeom prst="arc">
            <a:avLst>
              <a:gd name="adj1" fmla="val 1214786"/>
              <a:gd name="adj2" fmla="val 2722905"/>
            </a:avLst>
          </a:prstGeom>
          <a:ln w="38100"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円弧 120"/>
          <p:cNvSpPr/>
          <p:nvPr/>
        </p:nvSpPr>
        <p:spPr>
          <a:xfrm>
            <a:off x="1162915" y="2760104"/>
            <a:ext cx="7583617" cy="3738450"/>
          </a:xfrm>
          <a:prstGeom prst="arc">
            <a:avLst>
              <a:gd name="adj1" fmla="val 17179631"/>
              <a:gd name="adj2" fmla="val 311817"/>
            </a:avLst>
          </a:prstGeom>
          <a:ln w="38100"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2" name="円弧 121"/>
          <p:cNvSpPr/>
          <p:nvPr/>
        </p:nvSpPr>
        <p:spPr>
          <a:xfrm>
            <a:off x="2834096" y="1533018"/>
            <a:ext cx="4024636" cy="1227085"/>
          </a:xfrm>
          <a:prstGeom prst="arc">
            <a:avLst>
              <a:gd name="adj1" fmla="val 8290454"/>
              <a:gd name="adj2" fmla="val 10049450"/>
            </a:avLst>
          </a:prstGeom>
          <a:ln w="381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円弧 122"/>
          <p:cNvSpPr/>
          <p:nvPr/>
        </p:nvSpPr>
        <p:spPr>
          <a:xfrm>
            <a:off x="2398695" y="2978139"/>
            <a:ext cx="3131113" cy="3388430"/>
          </a:xfrm>
          <a:prstGeom prst="arc">
            <a:avLst>
              <a:gd name="adj1" fmla="val 7197718"/>
              <a:gd name="adj2" fmla="val 10772051"/>
            </a:avLst>
          </a:prstGeom>
          <a:ln w="38100">
            <a:solidFill>
              <a:srgbClr val="00B0F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円弧 123"/>
          <p:cNvSpPr/>
          <p:nvPr/>
        </p:nvSpPr>
        <p:spPr>
          <a:xfrm>
            <a:off x="2827184" y="1533018"/>
            <a:ext cx="4024636" cy="1227085"/>
          </a:xfrm>
          <a:prstGeom prst="arc">
            <a:avLst>
              <a:gd name="adj1" fmla="val 753035"/>
              <a:gd name="adj2" fmla="val 2544024"/>
            </a:avLst>
          </a:prstGeom>
          <a:ln w="38100">
            <a:solidFill>
              <a:srgbClr val="FFC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3992756" y="3239831"/>
            <a:ext cx="1787851" cy="4001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kumimoji="1" lang="en-US" altLang="ja-JP" sz="1100" b="1" dirty="0">
                <a:latin typeface="Arial" pitchFamily="34" charset="0"/>
                <a:ea typeface="Meiryo UI" panose="020B0604030504040204" pitchFamily="50" charset="-128"/>
                <a:cs typeface="Arial" pitchFamily="34" charset="0"/>
              </a:rPr>
              <a:t>Identifying Process for Points for Intervention</a:t>
            </a:r>
            <a:endParaRPr kumimoji="1" lang="ja-JP" altLang="en-US" sz="1100" b="1" dirty="0">
              <a:latin typeface="Arial" pitchFamily="34" charset="0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3351239" y="4555470"/>
            <a:ext cx="3036207" cy="246221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kumimoji="1" lang="en-US" altLang="ja-JP" sz="1100" b="1" dirty="0">
                <a:latin typeface="Arial" pitchFamily="34" charset="0"/>
                <a:ea typeface="Meiryo UI" panose="020B0604030504040204" pitchFamily="50" charset="-128"/>
                <a:cs typeface="Arial" pitchFamily="34" charset="0"/>
              </a:rPr>
              <a:t>Decision Making Process for Intervention</a:t>
            </a:r>
            <a:endParaRPr kumimoji="1" lang="ja-JP" altLang="en-US" sz="1100" b="1" dirty="0">
              <a:latin typeface="Arial" pitchFamily="34" charset="0"/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2933574" y="5700193"/>
            <a:ext cx="3871536" cy="246221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kumimoji="1" lang="en-US" altLang="ja-JP" sz="1100" b="1" dirty="0">
                <a:latin typeface="Arial" pitchFamily="34" charset="0"/>
                <a:ea typeface="Meiryo UI" panose="020B0604030504040204" pitchFamily="50" charset="-128"/>
                <a:cs typeface="Arial" pitchFamily="34" charset="0"/>
              </a:rPr>
              <a:t>Implementing and Evaluating Process for Intervention</a:t>
            </a:r>
            <a:endParaRPr kumimoji="1" lang="ja-JP" altLang="en-US" sz="1100" b="1" dirty="0">
              <a:latin typeface="Arial" pitchFamily="34" charset="0"/>
              <a:ea typeface="Meiryo UI" panose="020B0604030504040204" pitchFamily="50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79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Three-layer Cognitive (</a:t>
            </a:r>
            <a:r>
              <a:rPr dirty="0"/>
              <a:t>TLC</a:t>
            </a:r>
            <a:r>
              <a:rPr lang="en-US" dirty="0"/>
              <a:t>)</a:t>
            </a:r>
            <a:r>
              <a:rPr dirty="0"/>
              <a:t> Model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7" y="2017713"/>
            <a:ext cx="7793037" cy="4114800"/>
          </a:xfrm>
        </p:spPr>
        <p:txBody>
          <a:bodyPr/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US" altLang="ja-JP" sz="2800" dirty="0"/>
              <a:t>Identifying Process for Points for Intervention</a:t>
            </a:r>
            <a:endParaRPr lang="ja-JP" altLang="en-US" sz="2800" dirty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altLang="ja-JP" sz="2800" dirty="0"/>
              <a:t>Decision Making Process for Intervention</a:t>
            </a:r>
            <a:endParaRPr lang="ja-JP" altLang="en-US" sz="2800" dirty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altLang="ja-JP" sz="2800" dirty="0"/>
              <a:t>Implementing and Evaluating Process for Intervention</a:t>
            </a:r>
          </a:p>
          <a:p>
            <a:pPr>
              <a:buClr>
                <a:srgbClr val="FF0000"/>
              </a:buClr>
            </a:pPr>
            <a:r>
              <a:rPr lang="en-US" altLang="ja-JP" sz="2400" dirty="0"/>
              <a:t>Clinicians sometimes intervene the patient without making diagnosis.</a:t>
            </a:r>
          </a:p>
          <a:p>
            <a:pPr>
              <a:buClr>
                <a:srgbClr val="FF0000"/>
              </a:buClr>
            </a:pPr>
            <a:r>
              <a:rPr lang="en-US" altLang="ja-JP" sz="2400" dirty="0"/>
              <a:t>Some information in the initial communication is closely related with shared decision making (e.g. QOL, family issues…)</a:t>
            </a:r>
            <a:endParaRPr lang="ja-JP" alt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13AEA0-1781-CE28-F0A1-1479A7FF7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Compared with Clinical Judgment Model</a:t>
            </a:r>
            <a:r>
              <a:rPr kumimoji="1" lang="en-US" altLang="ja-JP" sz="2800" dirty="0"/>
              <a:t> (Tanner, 2006)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0D55DC-6899-5568-A68D-34BF0F2E5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2213" y="5364765"/>
            <a:ext cx="3864768" cy="831305"/>
          </a:xfrm>
        </p:spPr>
        <p:txBody>
          <a:bodyPr/>
          <a:lstStyle/>
          <a:p>
            <a:pPr marL="265113" indent="-265113">
              <a:lnSpc>
                <a:spcPct val="90000"/>
              </a:lnSpc>
            </a:pPr>
            <a:r>
              <a:rPr kumimoji="1" lang="en-US" altLang="ja-JP" sz="2000" dirty="0"/>
              <a:t>Difficult to understand how to find points for intervention.</a:t>
            </a:r>
          </a:p>
          <a:p>
            <a:pPr marL="265113" indent="-265113">
              <a:lnSpc>
                <a:spcPct val="90000"/>
              </a:lnSpc>
            </a:pPr>
            <a:r>
              <a:rPr lang="en-US" altLang="ja-JP" sz="2000" dirty="0"/>
              <a:t>Clinicians need reflections-in-action all the time.</a:t>
            </a:r>
            <a:endParaRPr kumimoji="1" lang="ja-JP" altLang="en-US" sz="20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01285BF-44AF-0E1A-C8FE-16ABD3FC42D4}"/>
              </a:ext>
            </a:extLst>
          </p:cNvPr>
          <p:cNvSpPr txBox="1"/>
          <p:nvPr/>
        </p:nvSpPr>
        <p:spPr>
          <a:xfrm>
            <a:off x="1210381" y="2453836"/>
            <a:ext cx="1656184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800" b="0" dirty="0"/>
              <a:t>Context</a:t>
            </a:r>
          </a:p>
          <a:p>
            <a:r>
              <a:rPr lang="en-US" altLang="ja-JP" sz="1800" b="0" dirty="0"/>
              <a:t>Background</a:t>
            </a:r>
          </a:p>
          <a:p>
            <a:r>
              <a:rPr kumimoji="1" lang="en-US" altLang="ja-JP" sz="1800" b="0" dirty="0"/>
              <a:t>Relationship</a:t>
            </a:r>
            <a:endParaRPr kumimoji="1" lang="ja-JP" altLang="en-US" sz="1800" b="0" dirty="0"/>
          </a:p>
        </p:txBody>
      </p:sp>
      <p:sp>
        <p:nvSpPr>
          <p:cNvPr id="5" name="吹き出し: 下矢印 4">
            <a:extLst>
              <a:ext uri="{FF2B5EF4-FFF2-40B4-BE49-F238E27FC236}">
                <a16:creationId xmlns:a16="http://schemas.microsoft.com/office/drawing/2014/main" id="{C3789275-1BC5-B78A-8C84-98AE4A1DD32B}"/>
              </a:ext>
            </a:extLst>
          </p:cNvPr>
          <p:cNvSpPr/>
          <p:nvPr/>
        </p:nvSpPr>
        <p:spPr bwMode="auto">
          <a:xfrm>
            <a:off x="3154597" y="2456377"/>
            <a:ext cx="1512168" cy="779314"/>
          </a:xfrm>
          <a:prstGeom prst="downArrowCallou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Expectations</a:t>
            </a: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吹き出し: 右矢印 5">
            <a:extLst>
              <a:ext uri="{FF2B5EF4-FFF2-40B4-BE49-F238E27FC236}">
                <a16:creationId xmlns:a16="http://schemas.microsoft.com/office/drawing/2014/main" id="{A28504D9-E201-E61B-8140-A06F6D668DB9}"/>
              </a:ext>
            </a:extLst>
          </p:cNvPr>
          <p:cNvSpPr/>
          <p:nvPr/>
        </p:nvSpPr>
        <p:spPr bwMode="auto">
          <a:xfrm>
            <a:off x="3154597" y="3235691"/>
            <a:ext cx="1512168" cy="432543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8688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Initial Grasp</a:t>
            </a: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4CFCCD9-C599-9239-F3BB-4277C0F16623}"/>
              </a:ext>
            </a:extLst>
          </p:cNvPr>
          <p:cNvSpPr txBox="1"/>
          <p:nvPr/>
        </p:nvSpPr>
        <p:spPr>
          <a:xfrm>
            <a:off x="4825472" y="2453836"/>
            <a:ext cx="2266019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0" dirty="0"/>
              <a:t>Reasoning Patterns</a:t>
            </a:r>
          </a:p>
          <a:p>
            <a:pPr algn="ctr"/>
            <a:r>
              <a:rPr lang="en-US" altLang="ja-JP" sz="1800" b="0" dirty="0"/>
              <a:t>Analytic</a:t>
            </a:r>
          </a:p>
          <a:p>
            <a:pPr algn="ctr"/>
            <a:r>
              <a:rPr kumimoji="1" lang="en-US" altLang="ja-JP" sz="1800" b="0" dirty="0"/>
              <a:t>Intuitive</a:t>
            </a:r>
          </a:p>
          <a:p>
            <a:pPr algn="ctr"/>
            <a:r>
              <a:rPr lang="en-US" altLang="ja-JP" sz="1800" b="0" dirty="0"/>
              <a:t>Narrative</a:t>
            </a:r>
            <a:endParaRPr kumimoji="1" lang="ja-JP" altLang="en-US" sz="1800" b="0" dirty="0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11165EB7-5CCC-A4BA-94ED-36E43601B5F2}"/>
              </a:ext>
            </a:extLst>
          </p:cNvPr>
          <p:cNvSpPr/>
          <p:nvPr/>
        </p:nvSpPr>
        <p:spPr bwMode="auto">
          <a:xfrm>
            <a:off x="7539805" y="2453836"/>
            <a:ext cx="1087465" cy="104081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Action</a:t>
            </a: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408EEBC8-20C4-7340-4BD0-4D81A744EF40}"/>
              </a:ext>
            </a:extLst>
          </p:cNvPr>
          <p:cNvSpPr/>
          <p:nvPr/>
        </p:nvSpPr>
        <p:spPr bwMode="auto">
          <a:xfrm>
            <a:off x="7315648" y="3892426"/>
            <a:ext cx="1311623" cy="94967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800" b="0" dirty="0">
                <a:ea typeface="ＭＳ Ｐゴシック" pitchFamily="50" charset="-128"/>
              </a:rPr>
              <a:t>Outcomes</a:t>
            </a: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吹き出し: 左右矢印 9">
            <a:extLst>
              <a:ext uri="{FF2B5EF4-FFF2-40B4-BE49-F238E27FC236}">
                <a16:creationId xmlns:a16="http://schemas.microsoft.com/office/drawing/2014/main" id="{2A0900AA-534E-37A7-6820-9D23C463763F}"/>
              </a:ext>
            </a:extLst>
          </p:cNvPr>
          <p:cNvSpPr/>
          <p:nvPr/>
        </p:nvSpPr>
        <p:spPr bwMode="auto">
          <a:xfrm>
            <a:off x="4666766" y="3641775"/>
            <a:ext cx="2458198" cy="1200329"/>
          </a:xfrm>
          <a:prstGeom prst="leftRightArrowCallout">
            <a:avLst>
              <a:gd name="adj1" fmla="val 25000"/>
              <a:gd name="adj2" fmla="val 25000"/>
              <a:gd name="adj3" fmla="val 25000"/>
              <a:gd name="adj4" fmla="val 69986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Reflections-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in-Action</a:t>
            </a: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6768891-221A-10C9-57F6-F72AF7E57CCD}"/>
              </a:ext>
            </a:extLst>
          </p:cNvPr>
          <p:cNvSpPr txBox="1"/>
          <p:nvPr/>
        </p:nvSpPr>
        <p:spPr>
          <a:xfrm>
            <a:off x="1476345" y="3860413"/>
            <a:ext cx="2929572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0" dirty="0"/>
              <a:t>Reflection-</a:t>
            </a:r>
            <a:r>
              <a:rPr lang="en-US" altLang="ja-JP" sz="1800" b="0" dirty="0"/>
              <a:t>on-Action</a:t>
            </a:r>
          </a:p>
          <a:p>
            <a:pPr algn="ctr"/>
            <a:r>
              <a:rPr kumimoji="1" lang="en-US" altLang="ja-JP" sz="1800" b="0" dirty="0"/>
              <a:t>and</a:t>
            </a:r>
          </a:p>
          <a:p>
            <a:pPr algn="ctr"/>
            <a:r>
              <a:rPr lang="en-US" altLang="ja-JP" sz="1800" b="0" dirty="0"/>
              <a:t>Clinical Learning</a:t>
            </a:r>
            <a:endParaRPr kumimoji="1" lang="ja-JP" altLang="en-US" sz="1800" b="0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C525614-CAC8-FF8A-6142-49073BE7E7F5}"/>
              </a:ext>
            </a:extLst>
          </p:cNvPr>
          <p:cNvSpPr/>
          <p:nvPr/>
        </p:nvSpPr>
        <p:spPr bwMode="auto">
          <a:xfrm>
            <a:off x="3207076" y="2079593"/>
            <a:ext cx="1273387" cy="338388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800" dirty="0">
                <a:solidFill>
                  <a:schemeClr val="bg1"/>
                </a:solidFill>
                <a:ea typeface="ＭＳ Ｐゴシック" pitchFamily="50" charset="-128"/>
              </a:rPr>
              <a:t>Noticing</a:t>
            </a:r>
            <a:endParaRPr kumimoji="1" lang="ja-JP" altLang="en-US" sz="1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ＭＳ Ｐゴシック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09DBC98-99FA-546B-E77E-57AE05C475B9}"/>
              </a:ext>
            </a:extLst>
          </p:cNvPr>
          <p:cNvSpPr/>
          <p:nvPr/>
        </p:nvSpPr>
        <p:spPr bwMode="auto">
          <a:xfrm>
            <a:off x="5047456" y="2079593"/>
            <a:ext cx="1512168" cy="338388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800" dirty="0">
                <a:solidFill>
                  <a:schemeClr val="bg1"/>
                </a:solidFill>
                <a:ea typeface="ＭＳ Ｐゴシック" pitchFamily="50" charset="-128"/>
              </a:rPr>
              <a:t>Interpreting</a:t>
            </a:r>
            <a:endParaRPr kumimoji="1" lang="ja-JP" altLang="en-US" sz="1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ＭＳ Ｐゴシック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BCF843E-72FA-25D9-7880-38A851364B30}"/>
              </a:ext>
            </a:extLst>
          </p:cNvPr>
          <p:cNvSpPr/>
          <p:nvPr/>
        </p:nvSpPr>
        <p:spPr bwMode="auto">
          <a:xfrm>
            <a:off x="7331183" y="2075579"/>
            <a:ext cx="1512168" cy="338388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800" dirty="0">
                <a:solidFill>
                  <a:schemeClr val="bg1"/>
                </a:solidFill>
                <a:ea typeface="ＭＳ Ｐゴシック" pitchFamily="50" charset="-128"/>
              </a:rPr>
              <a:t>Responding</a:t>
            </a:r>
            <a:endParaRPr kumimoji="1" lang="ja-JP" altLang="en-US" sz="1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ＭＳ Ｐゴシック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39F31B9-51E3-D649-26B5-81DD01D1AF04}"/>
              </a:ext>
            </a:extLst>
          </p:cNvPr>
          <p:cNvSpPr/>
          <p:nvPr/>
        </p:nvSpPr>
        <p:spPr bwMode="auto">
          <a:xfrm>
            <a:off x="2187995" y="4829520"/>
            <a:ext cx="1512168" cy="338388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ea typeface="ＭＳ Ｐゴシック" pitchFamily="50" charset="-128"/>
              </a:rPr>
              <a:t>Reflection</a:t>
            </a:r>
            <a:endParaRPr kumimoji="1" lang="ja-JP" altLang="en-US" sz="1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ea typeface="ＭＳ Ｐゴシック" pitchFamily="50" charset="-128"/>
            </a:endParaRPr>
          </a:p>
        </p:txBody>
      </p:sp>
      <p:sp>
        <p:nvSpPr>
          <p:cNvPr id="16" name="矢印: 右 15">
            <a:extLst>
              <a:ext uri="{FF2B5EF4-FFF2-40B4-BE49-F238E27FC236}">
                <a16:creationId xmlns:a16="http://schemas.microsoft.com/office/drawing/2014/main" id="{3F542971-B752-74D2-8CBF-D27BDD053CF3}"/>
              </a:ext>
            </a:extLst>
          </p:cNvPr>
          <p:cNvSpPr/>
          <p:nvPr/>
        </p:nvSpPr>
        <p:spPr bwMode="auto">
          <a:xfrm>
            <a:off x="7163893" y="2825650"/>
            <a:ext cx="303511" cy="338388"/>
          </a:xfrm>
          <a:prstGeom prst="rightArrow">
            <a:avLst/>
          </a:prstGeom>
          <a:solidFill>
            <a:srgbClr val="0099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7" name="矢印: 上 16">
            <a:extLst>
              <a:ext uri="{FF2B5EF4-FFF2-40B4-BE49-F238E27FC236}">
                <a16:creationId xmlns:a16="http://schemas.microsoft.com/office/drawing/2014/main" id="{3C99876B-952B-440B-BD9B-D9B4FB1FA653}"/>
              </a:ext>
            </a:extLst>
          </p:cNvPr>
          <p:cNvSpPr/>
          <p:nvPr/>
        </p:nvSpPr>
        <p:spPr bwMode="auto">
          <a:xfrm>
            <a:off x="1971426" y="3431553"/>
            <a:ext cx="368326" cy="378383"/>
          </a:xfrm>
          <a:prstGeom prst="upArrow">
            <a:avLst/>
          </a:prstGeom>
          <a:solidFill>
            <a:srgbClr val="0099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8" name="矢印: 左カーブ 17">
            <a:extLst>
              <a:ext uri="{FF2B5EF4-FFF2-40B4-BE49-F238E27FC236}">
                <a16:creationId xmlns:a16="http://schemas.microsoft.com/office/drawing/2014/main" id="{1816C838-47F9-24DF-C790-9BEAE9991173}"/>
              </a:ext>
            </a:extLst>
          </p:cNvPr>
          <p:cNvSpPr/>
          <p:nvPr/>
        </p:nvSpPr>
        <p:spPr bwMode="auto">
          <a:xfrm>
            <a:off x="8179592" y="3431554"/>
            <a:ext cx="368326" cy="671878"/>
          </a:xfrm>
          <a:prstGeom prst="curvedLeftArrow">
            <a:avLst>
              <a:gd name="adj1" fmla="val 31638"/>
              <a:gd name="adj2" fmla="val 91207"/>
              <a:gd name="adj3" fmla="val 25000"/>
            </a:avLst>
          </a:prstGeom>
          <a:solidFill>
            <a:srgbClr val="0099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9" name="右中かっこ 18">
            <a:extLst>
              <a:ext uri="{FF2B5EF4-FFF2-40B4-BE49-F238E27FC236}">
                <a16:creationId xmlns:a16="http://schemas.microsoft.com/office/drawing/2014/main" id="{B19DF8A7-EAEF-D34C-600C-4F0CF85DD2AB}"/>
              </a:ext>
            </a:extLst>
          </p:cNvPr>
          <p:cNvSpPr/>
          <p:nvPr/>
        </p:nvSpPr>
        <p:spPr bwMode="auto">
          <a:xfrm>
            <a:off x="2866565" y="2284642"/>
            <a:ext cx="193267" cy="11430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8BFED817-C314-8777-B1EE-A6A1453CEAD6}"/>
              </a:ext>
            </a:extLst>
          </p:cNvPr>
          <p:cNvSpPr txBox="1">
            <a:spLocks/>
          </p:cNvSpPr>
          <p:nvPr/>
        </p:nvSpPr>
        <p:spPr bwMode="auto">
          <a:xfrm>
            <a:off x="4978583" y="5375890"/>
            <a:ext cx="3864768" cy="831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66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265113" indent="-265113">
              <a:lnSpc>
                <a:spcPct val="90000"/>
              </a:lnSpc>
            </a:pPr>
            <a:r>
              <a:rPr lang="en-US" altLang="ja-JP" sz="2000" b="0" kern="0" dirty="0"/>
              <a:t>Clinicians need intervention options for SDM.</a:t>
            </a:r>
          </a:p>
          <a:p>
            <a:pPr marL="265113" indent="-265113">
              <a:lnSpc>
                <a:spcPct val="90000"/>
              </a:lnSpc>
            </a:pPr>
            <a:r>
              <a:rPr lang="en-US" altLang="ja-JP" sz="2000" b="0" kern="0" dirty="0"/>
              <a:t>Process of SDM is not clearly described in the model.</a:t>
            </a:r>
          </a:p>
        </p:txBody>
      </p:sp>
    </p:spTree>
    <p:extLst>
      <p:ext uri="{BB962C8B-B14F-4D97-AF65-F5344CB8AC3E}">
        <p14:creationId xmlns:p14="http://schemas.microsoft.com/office/powerpoint/2010/main" val="3460449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3D64F-AB2A-C1B3-2112-C58CC28C4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Definition of Terminologies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0B67A43-95A5-7DE1-0362-7DE46099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800" dirty="0"/>
              <a:t>Clinical judgment</a:t>
            </a:r>
          </a:p>
          <a:p>
            <a:pPr lvl="1"/>
            <a:r>
              <a:rPr lang="en-US" altLang="ja-JP" sz="2400" dirty="0"/>
              <a:t>A clinician’s evaluation of a situation based on experience, intuition, and interpretation of information, often involving tacit knowledge.</a:t>
            </a:r>
          </a:p>
          <a:p>
            <a:r>
              <a:rPr lang="en-US" altLang="ja-JP" sz="2800" dirty="0"/>
              <a:t>Clinical Decision Making</a:t>
            </a:r>
          </a:p>
          <a:p>
            <a:pPr lvl="1"/>
            <a:r>
              <a:rPr lang="en-US" altLang="ja-JP" sz="2400" dirty="0"/>
              <a:t>A broader process that includes selecting among alternatives based on evidence, reasoning, and patient values, often involving structured steps.</a:t>
            </a:r>
            <a:endParaRPr kumimoji="1" lang="en-US" altLang="ja-JP" sz="2400" dirty="0"/>
          </a:p>
          <a:p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15304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Case </a:t>
            </a:r>
            <a:r>
              <a:rPr lang="en-US" dirty="0"/>
              <a:t>Study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2017713"/>
            <a:ext cx="7133728" cy="4114800"/>
          </a:xfrm>
        </p:spPr>
        <p:txBody>
          <a:bodyPr/>
          <a:lstStyle/>
          <a:p>
            <a:r>
              <a:rPr sz="2400" dirty="0"/>
              <a:t>83</a:t>
            </a:r>
            <a:r>
              <a:rPr lang="en-US" sz="2400" dirty="0"/>
              <a:t>Yo, Man, Living alone</a:t>
            </a:r>
            <a:endParaRPr sz="2400" dirty="0"/>
          </a:p>
          <a:p>
            <a:r>
              <a:rPr lang="en-US" sz="2400" dirty="0"/>
              <a:t>T</a:t>
            </a:r>
            <a:r>
              <a:rPr sz="2400" dirty="0"/>
              <a:t>ype 2 diabetes</a:t>
            </a:r>
            <a:r>
              <a:rPr lang="en-US" sz="2400" dirty="0"/>
              <a:t> with m</a:t>
            </a:r>
            <a:r>
              <a:rPr lang="en-US" altLang="ja-JP" sz="2400" dirty="0"/>
              <a:t>ild dementia</a:t>
            </a:r>
            <a:endParaRPr sz="2400" dirty="0"/>
          </a:p>
          <a:p>
            <a:r>
              <a:rPr lang="en-US" sz="2400" dirty="0"/>
              <a:t>Glucose level is f</a:t>
            </a:r>
            <a:r>
              <a:rPr sz="2400" dirty="0"/>
              <a:t>luctuating</a:t>
            </a:r>
            <a:endParaRPr lang="en-US" sz="2400" dirty="0"/>
          </a:p>
          <a:p>
            <a:r>
              <a:rPr lang="en-US" sz="2400" dirty="0"/>
              <a:t>Protected by the police while wandering around</a:t>
            </a:r>
          </a:p>
          <a:p>
            <a:r>
              <a:rPr lang="en-US" sz="2400" dirty="0"/>
              <a:t>A d</a:t>
            </a:r>
            <a:r>
              <a:rPr sz="2400" dirty="0"/>
              <a:t>aughter</a:t>
            </a:r>
            <a:r>
              <a:rPr lang="en-US" sz="2400" dirty="0"/>
              <a:t> lives in 15 mins drive and comes twice a week to help clean and tidy up</a:t>
            </a:r>
            <a:endParaRPr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Layer 1 – </a:t>
            </a:r>
            <a:r>
              <a:rPr lang="en-US" dirty="0"/>
              <a:t>Targeting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688" y="2017713"/>
            <a:ext cx="4037384" cy="4114800"/>
          </a:xfrm>
        </p:spPr>
        <p:txBody>
          <a:bodyPr/>
          <a:lstStyle/>
          <a:p>
            <a:r>
              <a:rPr lang="en-US" sz="2800" dirty="0"/>
              <a:t>In-total</a:t>
            </a:r>
          </a:p>
          <a:p>
            <a:pPr marL="625475" lvl="1" indent="-265113"/>
            <a:r>
              <a:rPr lang="en-US" sz="2400" dirty="0"/>
              <a:t>Complex case</a:t>
            </a:r>
          </a:p>
          <a:p>
            <a:r>
              <a:rPr lang="en-US" sz="2800" dirty="0"/>
              <a:t>Dementia</a:t>
            </a:r>
          </a:p>
          <a:p>
            <a:pPr marL="625475" lvl="1" indent="-265113"/>
            <a:r>
              <a:rPr lang="en-US" sz="2400" dirty="0"/>
              <a:t>Meal preparation</a:t>
            </a:r>
          </a:p>
          <a:p>
            <a:pPr marL="625475" lvl="1" indent="-265113"/>
            <a:r>
              <a:rPr lang="en-US" sz="2400" dirty="0"/>
              <a:t>Toileting/bathing</a:t>
            </a:r>
          </a:p>
          <a:p>
            <a:pPr marL="625475" lvl="1" indent="-265113"/>
            <a:r>
              <a:rPr lang="en-US" sz="2400" dirty="0"/>
              <a:t>Cleaning</a:t>
            </a:r>
          </a:p>
          <a:p>
            <a:r>
              <a:rPr lang="en-US" sz="2800" dirty="0"/>
              <a:t>Type 2 DM</a:t>
            </a:r>
          </a:p>
          <a:p>
            <a:pPr marL="625475" lvl="1" indent="-265113"/>
            <a:r>
              <a:rPr lang="en-US" sz="2400" dirty="0"/>
              <a:t>Oral or injection?</a:t>
            </a:r>
          </a:p>
          <a:p>
            <a:pPr marL="625475" lvl="1" indent="-265113"/>
            <a:r>
              <a:rPr lang="en-US" sz="2400" dirty="0"/>
              <a:t>Meal contents/volume</a:t>
            </a:r>
          </a:p>
          <a:p>
            <a:pPr marL="625475" lvl="1" indent="-265113"/>
            <a:r>
              <a:rPr lang="en-US" sz="2400" dirty="0"/>
              <a:t>Activities</a:t>
            </a:r>
          </a:p>
          <a:p>
            <a:pPr lvl="1"/>
            <a:endParaRPr lang="en-US" sz="2400" dirty="0"/>
          </a:p>
          <a:p>
            <a:endParaRPr sz="2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5FBEBA8-BC01-DD7C-173C-1733DF6961A8}"/>
              </a:ext>
            </a:extLst>
          </p:cNvPr>
          <p:cNvSpPr txBox="1">
            <a:spLocks/>
          </p:cNvSpPr>
          <p:nvPr/>
        </p:nvSpPr>
        <p:spPr bwMode="auto">
          <a:xfrm>
            <a:off x="4860032" y="2012087"/>
            <a:ext cx="4198749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66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z="2800" b="0" kern="0" dirty="0"/>
              <a:t>Others</a:t>
            </a:r>
          </a:p>
          <a:p>
            <a:pPr marL="625475" lvl="1" indent="-265113"/>
            <a:r>
              <a:rPr lang="en-US" sz="2400" b="0" kern="0" dirty="0"/>
              <a:t>Help from neighbors</a:t>
            </a:r>
          </a:p>
          <a:p>
            <a:pPr marL="625475" lvl="1" indent="-265113"/>
            <a:r>
              <a:rPr lang="en-US" sz="2400" b="0" kern="0" dirty="0"/>
              <a:t>Nursing care services</a:t>
            </a:r>
          </a:p>
          <a:p>
            <a:pPr marL="625475" lvl="1" indent="-265113"/>
            <a:r>
              <a:rPr lang="en-US" sz="2400" b="0" kern="0" dirty="0"/>
              <a:t>Issues of frailty</a:t>
            </a:r>
          </a:p>
          <a:p>
            <a:pPr marL="625475" lvl="1" indent="-265113"/>
            <a:r>
              <a:rPr lang="en-US" sz="2400" b="0" kern="0" dirty="0"/>
              <a:t>Advance care planning</a:t>
            </a:r>
          </a:p>
          <a:p>
            <a:pPr marL="625475" lvl="1" indent="-265113"/>
            <a:r>
              <a:rPr lang="en-US" sz="2400" b="0" kern="0" dirty="0"/>
              <a:t>How to keep household (legal guardian?)</a:t>
            </a:r>
          </a:p>
          <a:p>
            <a:pPr marL="625475" lvl="1" indent="-265113"/>
            <a:r>
              <a:rPr lang="en-US" sz="2400" b="0" kern="0" dirty="0"/>
              <a:t>Relationship with the daughter or other relatives</a:t>
            </a:r>
          </a:p>
          <a:p>
            <a:endParaRPr lang="en-US" sz="2800" b="0" kern="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Layer 2 – </a:t>
            </a:r>
            <a:r>
              <a:rPr lang="en-US" dirty="0"/>
              <a:t>Linking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dirty="0"/>
              <a:t>Goals</a:t>
            </a:r>
          </a:p>
          <a:p>
            <a:pPr lvl="1"/>
            <a:r>
              <a:rPr lang="en-US" altLang="ja-JP" sz="2400" dirty="0"/>
              <a:t>Avoid hypo, maintain function, relieve daughter’s caregiver burden, target at stable daily life</a:t>
            </a:r>
          </a:p>
          <a:p>
            <a:r>
              <a:rPr sz="2800" dirty="0"/>
              <a:t>Options</a:t>
            </a:r>
            <a:endParaRPr lang="en-US" sz="2800" dirty="0"/>
          </a:p>
          <a:p>
            <a:pPr lvl="1"/>
            <a:r>
              <a:rPr lang="en-US" sz="2400" dirty="0"/>
              <a:t>If the man wants, one option is to admit to a facility</a:t>
            </a:r>
          </a:p>
          <a:p>
            <a:pPr lvl="1"/>
            <a:r>
              <a:rPr lang="en-US" sz="2400" dirty="0"/>
              <a:t>A</a:t>
            </a:r>
            <a:r>
              <a:rPr sz="2400" dirty="0"/>
              <a:t>djust meds, check for infection, </a:t>
            </a:r>
            <a:r>
              <a:rPr lang="en-US" sz="2400" dirty="0"/>
              <a:t>keeping cleanliness, </a:t>
            </a:r>
            <a:r>
              <a:rPr sz="2400" dirty="0"/>
              <a:t>non-drug strategies</a:t>
            </a:r>
          </a:p>
          <a:p>
            <a:r>
              <a:rPr sz="2800" dirty="0"/>
              <a:t>Shared decision-making</a:t>
            </a:r>
            <a:endParaRPr lang="en-US" sz="2800" dirty="0"/>
          </a:p>
          <a:p>
            <a:pPr lvl="1"/>
            <a:r>
              <a:rPr lang="en-US" sz="2400" dirty="0"/>
              <a:t>C</a:t>
            </a:r>
            <a:r>
              <a:rPr sz="2400" dirty="0"/>
              <a:t>onsider trade-offs between treatment burden and benefit</a:t>
            </a:r>
            <a:r>
              <a:rPr lang="en-US" sz="2400" dirty="0"/>
              <a:t> with both the old man and the daughter</a:t>
            </a:r>
            <a:endParaRPr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Layer 3 – </a:t>
            </a:r>
            <a:r>
              <a:rPr lang="en-US" dirty="0"/>
              <a:t>Check</a:t>
            </a:r>
            <a:r>
              <a:rPr dirty="0"/>
              <a:t>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Close monitoring: Dr/Ns/pharmacist/nutritionist/caretaker</a:t>
            </a:r>
          </a:p>
          <a:p>
            <a:r>
              <a:rPr lang="en-US" sz="2800" dirty="0"/>
              <a:t>Avoid hyperglycemic hyperosmolar syndrome</a:t>
            </a:r>
          </a:p>
          <a:p>
            <a:r>
              <a:rPr lang="en-US" sz="2800" dirty="0"/>
              <a:t>Check psychological/social status of both the man and the daughter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Integrating Generalism &amp; TLC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Medical </a:t>
            </a:r>
            <a:r>
              <a:rPr lang="en-US" sz="2800" dirty="0" err="1"/>
              <a:t>g</a:t>
            </a:r>
            <a:r>
              <a:rPr sz="2800" dirty="0" err="1"/>
              <a:t>eneralism</a:t>
            </a:r>
            <a:r>
              <a:rPr lang="en-US" sz="2800" dirty="0"/>
              <a:t> = Whole-person care</a:t>
            </a:r>
          </a:p>
          <a:p>
            <a:pPr lvl="1"/>
            <a:r>
              <a:rPr lang="en-US" sz="2400" dirty="0"/>
              <a:t>See a person-in-</a:t>
            </a:r>
            <a:r>
              <a:rPr sz="2400" dirty="0"/>
              <a:t>context, </a:t>
            </a:r>
            <a:r>
              <a:rPr lang="en-US" sz="2400" dirty="0"/>
              <a:t>not just a disease.</a:t>
            </a:r>
          </a:p>
          <a:p>
            <a:pPr lvl="1"/>
            <a:r>
              <a:rPr lang="en-US" sz="2400" dirty="0"/>
              <a:t>Care is shaped by a pt’s values, circumstances, and life story, not just biomedical data.</a:t>
            </a:r>
            <a:endParaRPr sz="2400" dirty="0"/>
          </a:p>
          <a:p>
            <a:r>
              <a:rPr lang="en-US" sz="2800" dirty="0"/>
              <a:t>Clinical decision making</a:t>
            </a:r>
          </a:p>
          <a:p>
            <a:pPr lvl="1"/>
            <a:r>
              <a:rPr lang="en-US" sz="2400" dirty="0"/>
              <a:t>Openly done with multiple parties including pt, family, multiple health/welfare professionals.</a:t>
            </a:r>
          </a:p>
          <a:p>
            <a:pPr lvl="1"/>
            <a:r>
              <a:rPr lang="en-US" sz="2400" dirty="0"/>
              <a:t>Each professional might use TLC model for judgment and reflective practice.</a:t>
            </a:r>
          </a:p>
          <a:p>
            <a:pPr lvl="1"/>
            <a:r>
              <a:rPr lang="en-US" sz="2400" dirty="0"/>
              <a:t>Accept any opinions and target at dissensus (Not to seek consensus but a compromise)</a:t>
            </a:r>
            <a:endParaRPr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Middle-Range Theories in Treatment Reasoning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13" indent="-265113"/>
            <a:r>
              <a:rPr sz="2000" dirty="0"/>
              <a:t>Duong et al. (2023): Scoping review on treatment reasoning</a:t>
            </a:r>
            <a:endParaRPr lang="en-US" sz="2000" dirty="0"/>
          </a:p>
          <a:p>
            <a:pPr marL="265113" indent="-265113"/>
            <a:r>
              <a:rPr sz="2000" dirty="0"/>
              <a:t>Identified multiple middle-range theories used in </a:t>
            </a:r>
            <a:r>
              <a:rPr lang="en-US" sz="2000" dirty="0"/>
              <a:t>CR</a:t>
            </a:r>
          </a:p>
          <a:p>
            <a:pPr marL="444500" lvl="1" indent="-179388"/>
            <a:endParaRPr lang="en-US" sz="18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D98A66-3788-6545-F364-2A69669BE563}"/>
              </a:ext>
            </a:extLst>
          </p:cNvPr>
          <p:cNvSpPr txBox="1"/>
          <p:nvPr/>
        </p:nvSpPr>
        <p:spPr>
          <a:xfrm>
            <a:off x="1182688" y="5826814"/>
            <a:ext cx="7961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0" dirty="0"/>
              <a:t>*1. Newell, 1972, *2. Marcum, 2012, </a:t>
            </a:r>
            <a:r>
              <a:rPr lang="ja-JP" altLang="en-US" sz="1200" b="0" dirty="0"/>
              <a:t>*</a:t>
            </a:r>
            <a:r>
              <a:rPr lang="en-US" altLang="ja-JP" sz="1200" b="0" dirty="0"/>
              <a:t>3. Elstein et al., 1990, *4. Fleming, 1991, *5. Hammond &amp; Mellers, 1999, </a:t>
            </a:r>
          </a:p>
          <a:p>
            <a:r>
              <a:rPr lang="en-US" altLang="ja-JP" sz="1200" b="0" dirty="0"/>
              <a:t>*6. Barrows &amp; </a:t>
            </a:r>
            <a:r>
              <a:rPr lang="en-US" altLang="ja-JP" sz="1200" b="0" dirty="0" err="1"/>
              <a:t>Feltovich</a:t>
            </a:r>
            <a:r>
              <a:rPr lang="en-US" altLang="ja-JP" sz="1200" b="0" dirty="0"/>
              <a:t>, 1987,</a:t>
            </a:r>
            <a:r>
              <a:rPr lang="ja-JP" altLang="en-US" sz="1200" b="0" dirty="0"/>
              <a:t> </a:t>
            </a:r>
            <a:r>
              <a:rPr lang="en-US" altLang="ja-JP" sz="1200" b="0" dirty="0"/>
              <a:t>*7. Tomkins, 1978, *8. Newell, 1972,</a:t>
            </a:r>
            <a:r>
              <a:rPr lang="ja-JP" altLang="en-US" sz="1200" b="0" dirty="0"/>
              <a:t> *</a:t>
            </a:r>
            <a:r>
              <a:rPr lang="en-US" altLang="ja-JP" sz="1200" b="0" dirty="0"/>
              <a:t>9. Patel &amp; Groen, 1986, *10.</a:t>
            </a:r>
            <a:r>
              <a:rPr lang="ja-JP" altLang="en-US" sz="1200" b="0" dirty="0"/>
              <a:t> </a:t>
            </a:r>
            <a:r>
              <a:rPr lang="en-US" altLang="ja-JP" sz="1200" b="0" kern="0" dirty="0" err="1"/>
              <a:t>Paas</a:t>
            </a:r>
            <a:r>
              <a:rPr lang="en-US" altLang="ja-JP" sz="1200" b="0" kern="0" dirty="0"/>
              <a:t> et al., 2003, </a:t>
            </a:r>
            <a:r>
              <a:rPr lang="en-US" altLang="ja-JP" sz="1200" b="0" dirty="0"/>
              <a:t>*11.</a:t>
            </a:r>
            <a:r>
              <a:rPr lang="en-US" altLang="ja-JP" sz="1200" b="0" kern="0" dirty="0"/>
              <a:t> Roth &amp; Frisby, 1986, </a:t>
            </a:r>
            <a:r>
              <a:rPr lang="en-US" altLang="ja-JP" sz="1200" b="0" dirty="0"/>
              <a:t>*12.</a:t>
            </a:r>
            <a:r>
              <a:rPr lang="en-US" altLang="ja-JP" sz="1200" b="0" kern="0" dirty="0"/>
              <a:t> Ian Edwards et al., 1998, </a:t>
            </a:r>
            <a:r>
              <a:rPr lang="en-US" altLang="ja-JP" sz="1200" b="0" dirty="0"/>
              <a:t>*13</a:t>
            </a:r>
            <a:r>
              <a:rPr lang="en-US" altLang="ja-JP" sz="1200" b="0" kern="0" dirty="0"/>
              <a:t> Schön, 1987 </a:t>
            </a:r>
            <a:r>
              <a:rPr lang="en-US" altLang="ja-JP" sz="1200" b="0" dirty="0"/>
              <a:t>*14</a:t>
            </a:r>
            <a:r>
              <a:rPr lang="en-US" altLang="ja-JP" sz="1200" b="0" kern="0" dirty="0"/>
              <a:t> Zimmerman, 2008 </a:t>
            </a:r>
          </a:p>
          <a:p>
            <a:r>
              <a:rPr lang="en-US" altLang="ja-JP" sz="1200" b="0" dirty="0"/>
              <a:t>*15</a:t>
            </a:r>
            <a:r>
              <a:rPr lang="en-US" altLang="ja-JP" sz="1200" b="0" kern="0" dirty="0"/>
              <a:t> </a:t>
            </a:r>
            <a:r>
              <a:rPr lang="en-US" altLang="ja-JP" sz="1200" b="0" kern="0" dirty="0" err="1"/>
              <a:t>Checkland</a:t>
            </a:r>
            <a:r>
              <a:rPr lang="en-US" altLang="ja-JP" sz="1200" b="0" kern="0" dirty="0"/>
              <a:t>, 1993 </a:t>
            </a:r>
            <a:r>
              <a:rPr lang="en-US" altLang="ja-JP" sz="1200" b="0" dirty="0"/>
              <a:t>*16</a:t>
            </a:r>
            <a:r>
              <a:rPr lang="en-US" altLang="ja-JP" sz="1200" b="0" kern="0" dirty="0"/>
              <a:t> Greeno, 1989,</a:t>
            </a:r>
            <a:r>
              <a:rPr lang="ja-JP" altLang="en-US" sz="1200" b="0" kern="0" dirty="0"/>
              <a:t> </a:t>
            </a:r>
            <a:r>
              <a:rPr lang="en-US" altLang="ja-JP" sz="1200" b="0" kern="0" dirty="0"/>
              <a:t>*17 Klein, 2008, *18. Kelly, 1970</a:t>
            </a:r>
            <a:endParaRPr kumimoji="1" lang="ja-JP" altLang="en-US" sz="1200" b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9FA2FA7-E5E7-AEF5-C7D2-CA2F051AD067}"/>
              </a:ext>
            </a:extLst>
          </p:cNvPr>
          <p:cNvSpPr txBox="1">
            <a:spLocks/>
          </p:cNvSpPr>
          <p:nvPr/>
        </p:nvSpPr>
        <p:spPr bwMode="auto">
          <a:xfrm>
            <a:off x="5116016" y="2710735"/>
            <a:ext cx="4027984" cy="2862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66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44500" lvl="1" indent="-179388"/>
            <a:r>
              <a:rPr lang="en-US" sz="1800" b="0" kern="0" dirty="0"/>
              <a:t>Cognitive load theory</a:t>
            </a:r>
            <a:r>
              <a:rPr lang="en-US" altLang="ja-JP" sz="1800" b="0" dirty="0"/>
              <a:t>*</a:t>
            </a:r>
            <a:r>
              <a:rPr lang="en-US" altLang="ja-JP" sz="1800" b="0" baseline="30000" dirty="0"/>
              <a:t>10</a:t>
            </a:r>
            <a:endParaRPr lang="en-US" sz="1800" b="0" kern="0" baseline="30000" dirty="0"/>
          </a:p>
          <a:p>
            <a:pPr marL="444500" lvl="1" indent="-179388"/>
            <a:r>
              <a:rPr lang="en-US" sz="1800" b="0" kern="0" dirty="0"/>
              <a:t>Three levels of concept</a:t>
            </a:r>
            <a:r>
              <a:rPr lang="en-US" altLang="ja-JP" sz="1800" b="0" dirty="0"/>
              <a:t>*</a:t>
            </a:r>
            <a:r>
              <a:rPr lang="en-US" altLang="ja-JP" sz="1800" b="0" baseline="30000" dirty="0"/>
              <a:t>11</a:t>
            </a:r>
            <a:r>
              <a:rPr lang="en-US" altLang="ja-JP" sz="1800" b="0" dirty="0"/>
              <a:t> </a:t>
            </a:r>
            <a:endParaRPr lang="en-US" sz="1800" b="0" kern="0" dirty="0"/>
          </a:p>
          <a:p>
            <a:pPr marL="444500" lvl="1" indent="-179388"/>
            <a:r>
              <a:rPr lang="en-US" sz="1800" b="0" kern="0" dirty="0"/>
              <a:t>Narrative reasoning</a:t>
            </a:r>
            <a:r>
              <a:rPr lang="en-US" altLang="ja-JP" sz="1800" b="0" dirty="0"/>
              <a:t>*</a:t>
            </a:r>
            <a:r>
              <a:rPr lang="en-US" altLang="ja-JP" sz="1800" b="0" baseline="30000" dirty="0"/>
              <a:t>12</a:t>
            </a:r>
            <a:endParaRPr lang="en-US" sz="1800" b="0" kern="0" baseline="30000" dirty="0"/>
          </a:p>
          <a:p>
            <a:pPr marL="444500" lvl="1" indent="-179388"/>
            <a:r>
              <a:rPr lang="en-US" sz="1800" b="0" kern="0" dirty="0"/>
              <a:t>Schon’s model of refection</a:t>
            </a:r>
            <a:r>
              <a:rPr lang="en-US" altLang="ja-JP" sz="1800" b="0" dirty="0"/>
              <a:t>*</a:t>
            </a:r>
            <a:r>
              <a:rPr lang="en-US" altLang="ja-JP" sz="1800" b="0" baseline="30000" dirty="0"/>
              <a:t>13,</a:t>
            </a:r>
            <a:r>
              <a:rPr lang="en-US" altLang="ja-JP" sz="1800" b="0" kern="0" baseline="30000" dirty="0"/>
              <a:t> </a:t>
            </a:r>
            <a:r>
              <a:rPr lang="en-US" altLang="ja-JP" sz="1800" b="0" dirty="0"/>
              <a:t>*</a:t>
            </a:r>
            <a:r>
              <a:rPr lang="en-US" altLang="ja-JP" sz="1800" b="0" baseline="30000" dirty="0"/>
              <a:t>14</a:t>
            </a:r>
            <a:endParaRPr lang="en-US" sz="1800" b="0" kern="0" baseline="30000" dirty="0"/>
          </a:p>
          <a:p>
            <a:pPr marL="444500" lvl="1" indent="-179388"/>
            <a:r>
              <a:rPr lang="en-US" sz="1800" b="0" kern="0" dirty="0"/>
              <a:t>System thinking/approach</a:t>
            </a:r>
            <a:r>
              <a:rPr lang="en-US" altLang="ja-JP" sz="1800" b="0" dirty="0"/>
              <a:t>*</a:t>
            </a:r>
            <a:r>
              <a:rPr lang="en-US" altLang="ja-JP" sz="1800" b="0" baseline="30000" dirty="0"/>
              <a:t>15</a:t>
            </a:r>
            <a:endParaRPr lang="en-US" sz="1800" b="0" kern="0" baseline="30000" dirty="0"/>
          </a:p>
          <a:p>
            <a:pPr marL="444500" lvl="1" indent="-179388"/>
            <a:r>
              <a:rPr lang="en-US" sz="1800" b="0" kern="0" dirty="0"/>
              <a:t>Situated reasoning</a:t>
            </a:r>
            <a:r>
              <a:rPr lang="en-US" altLang="ja-JP" sz="1800" b="0" dirty="0"/>
              <a:t>*</a:t>
            </a:r>
            <a:r>
              <a:rPr lang="en-US" altLang="ja-JP" sz="1800" b="0" baseline="30000" dirty="0"/>
              <a:t>16</a:t>
            </a:r>
            <a:endParaRPr lang="en-US" sz="1800" b="0" kern="0" baseline="30000" dirty="0"/>
          </a:p>
          <a:p>
            <a:pPr marL="444500" lvl="1" indent="-179388"/>
            <a:r>
              <a:rPr lang="en-US" sz="1800" b="0" kern="0" dirty="0"/>
              <a:t>Naturalistic decision making</a:t>
            </a:r>
            <a:r>
              <a:rPr lang="en-US" altLang="ja-JP" sz="1800" b="0" dirty="0"/>
              <a:t>*</a:t>
            </a:r>
            <a:r>
              <a:rPr lang="en-US" altLang="ja-JP" sz="1800" b="0" baseline="30000" dirty="0"/>
              <a:t>17</a:t>
            </a:r>
            <a:r>
              <a:rPr lang="en-US" sz="1800" b="0" kern="0" dirty="0"/>
              <a:t> </a:t>
            </a:r>
          </a:p>
          <a:p>
            <a:pPr marL="444500" lvl="1" indent="-179388"/>
            <a:r>
              <a:rPr lang="en-US" sz="1800" b="0" kern="0" dirty="0"/>
              <a:t>Personal construct theory</a:t>
            </a:r>
            <a:r>
              <a:rPr lang="en-US" altLang="ja-JP" sz="1800" b="0" dirty="0"/>
              <a:t>*</a:t>
            </a:r>
            <a:r>
              <a:rPr lang="en-US" altLang="ja-JP" sz="1800" b="0" baseline="30000" dirty="0"/>
              <a:t>18</a:t>
            </a:r>
            <a:endParaRPr lang="en-US" sz="1800" b="0" kern="0" baseline="300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B52EF5D-865F-BD2D-AA8E-447AAD35AD46}"/>
              </a:ext>
            </a:extLst>
          </p:cNvPr>
          <p:cNvSpPr txBox="1">
            <a:spLocks/>
          </p:cNvSpPr>
          <p:nvPr/>
        </p:nvSpPr>
        <p:spPr bwMode="auto">
          <a:xfrm>
            <a:off x="1205161" y="2710735"/>
            <a:ext cx="4430960" cy="3117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66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44500" lvl="1" indent="-179388"/>
            <a:r>
              <a:rPr lang="en-US" sz="1800" b="0" kern="0" dirty="0"/>
              <a:t>Information processing theory*</a:t>
            </a:r>
            <a:r>
              <a:rPr lang="en-US" sz="1800" b="0" kern="0" baseline="30000" dirty="0"/>
              <a:t>1 </a:t>
            </a:r>
          </a:p>
          <a:p>
            <a:pPr marL="444500" lvl="1" indent="-179388"/>
            <a:r>
              <a:rPr lang="en-US" sz="1800" b="0" kern="0" dirty="0"/>
              <a:t>Dual process theory</a:t>
            </a:r>
            <a:r>
              <a:rPr lang="en-US" altLang="ja-JP" sz="1800" b="0" kern="0" dirty="0"/>
              <a:t>*</a:t>
            </a:r>
            <a:r>
              <a:rPr lang="en-US" altLang="ja-JP" sz="1800" b="0" kern="0" baseline="30000" dirty="0"/>
              <a:t>2</a:t>
            </a:r>
            <a:endParaRPr lang="en-US" sz="1800" b="0" kern="0" baseline="30000" dirty="0"/>
          </a:p>
          <a:p>
            <a:pPr marL="444500" lvl="1" indent="-179388"/>
            <a:r>
              <a:rPr lang="en-US" sz="1800" b="0" kern="0" dirty="0"/>
              <a:t>Hypothetico-deductive reasoning</a:t>
            </a:r>
            <a:r>
              <a:rPr lang="en-US" altLang="ja-JP" sz="1800" b="0" kern="0" dirty="0"/>
              <a:t>*</a:t>
            </a:r>
            <a:r>
              <a:rPr lang="en-US" altLang="ja-JP" sz="1800" b="0" kern="0" baseline="30000" dirty="0"/>
              <a:t>3</a:t>
            </a:r>
            <a:r>
              <a:rPr lang="en-US" sz="1800" b="0" kern="0" baseline="30000" dirty="0"/>
              <a:t> </a:t>
            </a:r>
          </a:p>
          <a:p>
            <a:pPr marL="444500" lvl="1" indent="-179388"/>
            <a:r>
              <a:rPr lang="en-US" sz="1800" b="0" kern="0" dirty="0"/>
              <a:t>Three-track mind</a:t>
            </a:r>
            <a:r>
              <a:rPr lang="en-US" altLang="ja-JP" sz="1800" b="0" kern="0" dirty="0"/>
              <a:t>*</a:t>
            </a:r>
            <a:r>
              <a:rPr lang="en-US" altLang="ja-JP" sz="1800" b="0" kern="0" baseline="30000" dirty="0"/>
              <a:t>4</a:t>
            </a:r>
            <a:endParaRPr lang="en-US" sz="1800" b="0" kern="0" baseline="30000" dirty="0"/>
          </a:p>
          <a:p>
            <a:pPr marL="444500" lvl="1" indent="-179388"/>
            <a:r>
              <a:rPr lang="en-US" sz="1800" b="0" kern="0" dirty="0"/>
              <a:t>Cognitive continuum theory</a:t>
            </a:r>
            <a:r>
              <a:rPr lang="en-US" altLang="ja-JP" sz="1800" b="0" kern="0" dirty="0"/>
              <a:t>*</a:t>
            </a:r>
            <a:r>
              <a:rPr lang="en-US" altLang="ja-JP" sz="1800" b="0" kern="0" baseline="30000" dirty="0"/>
              <a:t>5</a:t>
            </a:r>
            <a:r>
              <a:rPr lang="en-US" sz="1800" b="0" kern="0" dirty="0"/>
              <a:t> </a:t>
            </a:r>
          </a:p>
          <a:p>
            <a:pPr marL="444500" lvl="1" indent="-179388"/>
            <a:r>
              <a:rPr lang="en-US" sz="1800" b="0" kern="0" dirty="0"/>
              <a:t>Pattern recognition</a:t>
            </a:r>
            <a:r>
              <a:rPr lang="en-US" altLang="ja-JP" sz="1800" b="0" kern="0" dirty="0"/>
              <a:t>*</a:t>
            </a:r>
            <a:r>
              <a:rPr lang="en-US" altLang="ja-JP" sz="1800" b="0" kern="0" baseline="30000" dirty="0"/>
              <a:t>6</a:t>
            </a:r>
            <a:endParaRPr lang="en-US" sz="1800" b="0" kern="0" baseline="30000" dirty="0"/>
          </a:p>
          <a:p>
            <a:pPr marL="444500" lvl="1" indent="-179388"/>
            <a:r>
              <a:rPr lang="en-US" sz="1800" b="0" kern="0" dirty="0"/>
              <a:t>Script theory</a:t>
            </a:r>
            <a:r>
              <a:rPr lang="en-US" altLang="ja-JP" sz="1800" b="0" kern="0" dirty="0"/>
              <a:t>*</a:t>
            </a:r>
            <a:r>
              <a:rPr lang="en-US" altLang="ja-JP" sz="1800" b="0" kern="0" baseline="30000" dirty="0"/>
              <a:t>7</a:t>
            </a:r>
            <a:endParaRPr lang="en-US" sz="1800" b="0" kern="0" baseline="30000" dirty="0"/>
          </a:p>
          <a:p>
            <a:pPr marL="444500" lvl="1" indent="-179388"/>
            <a:r>
              <a:rPr lang="en-US" sz="1800" b="0" kern="0" dirty="0"/>
              <a:t>Problem space</a:t>
            </a:r>
            <a:r>
              <a:rPr lang="en-US" altLang="ja-JP" sz="1800" b="0" kern="0" dirty="0"/>
              <a:t>*</a:t>
            </a:r>
            <a:r>
              <a:rPr lang="en-US" altLang="ja-JP" sz="1800" b="0" kern="0" baseline="30000" dirty="0"/>
              <a:t>8</a:t>
            </a:r>
            <a:r>
              <a:rPr lang="en-US" sz="1800" b="0" kern="0" dirty="0"/>
              <a:t> </a:t>
            </a:r>
          </a:p>
          <a:p>
            <a:pPr marL="444500" lvl="1" indent="-179388"/>
            <a:r>
              <a:rPr lang="en-US" sz="1800" b="0" kern="0" dirty="0"/>
              <a:t>Therapeutic inferences</a:t>
            </a:r>
            <a:r>
              <a:rPr lang="en-US" altLang="ja-JP" sz="1800" b="0" kern="0" dirty="0"/>
              <a:t>*</a:t>
            </a:r>
            <a:r>
              <a:rPr lang="en-US" altLang="ja-JP" sz="1800" b="0" kern="0" baseline="30000" dirty="0"/>
              <a:t>9</a:t>
            </a:r>
            <a:r>
              <a:rPr lang="en-US" sz="1800" b="0" kern="0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29AE01-B4F5-4EFC-3E30-AA98E022A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Clinical Reasoning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7D5012F-A7DD-8531-D3A3-9239021B7CFE}"/>
              </a:ext>
            </a:extLst>
          </p:cNvPr>
          <p:cNvSpPr txBox="1"/>
          <p:nvPr/>
        </p:nvSpPr>
        <p:spPr>
          <a:xfrm>
            <a:off x="4825321" y="2165633"/>
            <a:ext cx="4118653" cy="116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90000"/>
              </a:lnSpc>
              <a:spcBef>
                <a:spcPts val="600"/>
              </a:spcBef>
              <a:buSzPct val="60000"/>
              <a:buFont typeface="Wingdings" panose="05000000000000000000" pitchFamily="2" charset="2"/>
              <a:buChar char="n"/>
            </a:pPr>
            <a:r>
              <a:rPr kumimoji="1" lang="en-US" altLang="ja-JP" sz="1800" b="0" dirty="0"/>
              <a:t>Much more studies have been conducted.</a:t>
            </a:r>
          </a:p>
          <a:p>
            <a:pPr marL="180975" indent="-180975">
              <a:lnSpc>
                <a:spcPct val="90000"/>
              </a:lnSpc>
              <a:spcBef>
                <a:spcPts val="600"/>
              </a:spcBef>
              <a:buSzPct val="60000"/>
              <a:buFont typeface="Wingdings" panose="05000000000000000000" pitchFamily="2" charset="2"/>
              <a:buChar char="n"/>
            </a:pPr>
            <a:r>
              <a:rPr lang="en-US" altLang="ja-JP" sz="1800" b="0" dirty="0"/>
              <a:t>In primary care few cases need argument for this category.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D6CFDAF-1048-AE90-8EDE-4401B8D90280}"/>
              </a:ext>
            </a:extLst>
          </p:cNvPr>
          <p:cNvSpPr txBox="1"/>
          <p:nvPr/>
        </p:nvSpPr>
        <p:spPr>
          <a:xfrm>
            <a:off x="4840724" y="3635021"/>
            <a:ext cx="4087846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90000"/>
              </a:lnSpc>
              <a:spcBef>
                <a:spcPts val="600"/>
              </a:spcBef>
              <a:buSzPct val="60000"/>
              <a:buFont typeface="Wingdings" panose="05000000000000000000" pitchFamily="2" charset="2"/>
              <a:buChar char="n"/>
            </a:pPr>
            <a:r>
              <a:rPr kumimoji="1" lang="en-US" altLang="ja-JP" sz="1800" b="0" dirty="0"/>
              <a:t>Research is more difficult because a clinician must involve a patient in clinical decision making.</a:t>
            </a:r>
          </a:p>
          <a:p>
            <a:pPr marL="180975" indent="-180975">
              <a:lnSpc>
                <a:spcPct val="90000"/>
              </a:lnSpc>
              <a:spcBef>
                <a:spcPts val="600"/>
              </a:spcBef>
              <a:buSzPct val="60000"/>
              <a:buFont typeface="Wingdings" panose="05000000000000000000" pitchFamily="2" charset="2"/>
              <a:buChar char="n"/>
            </a:pPr>
            <a:r>
              <a:rPr kumimoji="1" lang="en-US" altLang="ja-JP" sz="1800" b="0" dirty="0"/>
              <a:t>Clinical judgement is easily done with a clinical guideline.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8C7E0AEF-B945-EDE4-47C8-A7AFD105E67C}"/>
              </a:ext>
            </a:extLst>
          </p:cNvPr>
          <p:cNvGrpSpPr/>
          <p:nvPr/>
        </p:nvGrpSpPr>
        <p:grpSpPr>
          <a:xfrm>
            <a:off x="1331640" y="2819215"/>
            <a:ext cx="1340016" cy="1034298"/>
            <a:chOff x="1137" y="1073123"/>
            <a:chExt cx="1340016" cy="1034298"/>
          </a:xfrm>
          <a:scene3d>
            <a:camera prst="orthographicFront"/>
            <a:lightRig rig="flat" dir="t"/>
          </a:scene3d>
        </p:grpSpPr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315FA27B-3017-AC00-A732-436DEA018A05}"/>
                </a:ext>
              </a:extLst>
            </p:cNvPr>
            <p:cNvSpPr/>
            <p:nvPr/>
          </p:nvSpPr>
          <p:spPr>
            <a:xfrm>
              <a:off x="1137" y="1073123"/>
              <a:ext cx="1340016" cy="1034298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shade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b="0"/>
            </a:p>
          </p:txBody>
        </p:sp>
        <p:sp>
          <p:nvSpPr>
            <p:cNvPr id="17" name="四角形: 角を丸くする 4">
              <a:extLst>
                <a:ext uri="{FF2B5EF4-FFF2-40B4-BE49-F238E27FC236}">
                  <a16:creationId xmlns:a16="http://schemas.microsoft.com/office/drawing/2014/main" id="{A2B7EE24-9098-D2B4-3646-0B3670D990E4}"/>
                </a:ext>
              </a:extLst>
            </p:cNvPr>
            <p:cNvSpPr txBox="1"/>
            <p:nvPr/>
          </p:nvSpPr>
          <p:spPr>
            <a:xfrm>
              <a:off x="31431" y="1103417"/>
              <a:ext cx="1279428" cy="97371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800" b="0" kern="1200" dirty="0"/>
                <a:t>Clinical Reasoning</a:t>
              </a:r>
              <a:endParaRPr kumimoji="1" lang="ja-JP" altLang="en-US" sz="1800" b="0" kern="1200" dirty="0"/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CFB3B486-9368-C64F-DFA5-4088A1F4BC52}"/>
              </a:ext>
            </a:extLst>
          </p:cNvPr>
          <p:cNvGrpSpPr/>
          <p:nvPr/>
        </p:nvGrpSpPr>
        <p:grpSpPr>
          <a:xfrm>
            <a:off x="3216523" y="2165633"/>
            <a:ext cx="1578505" cy="1034298"/>
            <a:chOff x="2168593" y="478401"/>
            <a:chExt cx="1578505" cy="1034298"/>
          </a:xfrm>
          <a:scene3d>
            <a:camera prst="orthographicFront"/>
            <a:lightRig rig="flat" dir="t"/>
          </a:scene3d>
        </p:grpSpPr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40DDF9DA-714F-C985-5764-D009B90B70F5}"/>
                </a:ext>
              </a:extLst>
            </p:cNvPr>
            <p:cNvSpPr/>
            <p:nvPr/>
          </p:nvSpPr>
          <p:spPr>
            <a:xfrm>
              <a:off x="2168593" y="478401"/>
              <a:ext cx="1578505" cy="1034298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b="0"/>
            </a:p>
          </p:txBody>
        </p:sp>
        <p:sp>
          <p:nvSpPr>
            <p:cNvPr id="15" name="四角形: 角を丸くする 6">
              <a:extLst>
                <a:ext uri="{FF2B5EF4-FFF2-40B4-BE49-F238E27FC236}">
                  <a16:creationId xmlns:a16="http://schemas.microsoft.com/office/drawing/2014/main" id="{F0DE0EAE-D17F-DB7F-23BE-95DC34BC1507}"/>
                </a:ext>
              </a:extLst>
            </p:cNvPr>
            <p:cNvSpPr txBox="1"/>
            <p:nvPr/>
          </p:nvSpPr>
          <p:spPr>
            <a:xfrm>
              <a:off x="2198887" y="508695"/>
              <a:ext cx="1517917" cy="97371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800" b="0" kern="1200" dirty="0"/>
                <a:t>Diagnostic Reasoning</a:t>
              </a:r>
              <a:endParaRPr kumimoji="1" lang="ja-JP" altLang="en-US" sz="1800" b="0" kern="1200" dirty="0"/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BF4DB9A8-8B5A-EF79-0F2F-57779D66570D}"/>
              </a:ext>
            </a:extLst>
          </p:cNvPr>
          <p:cNvGrpSpPr/>
          <p:nvPr/>
        </p:nvGrpSpPr>
        <p:grpSpPr>
          <a:xfrm>
            <a:off x="3216523" y="3658070"/>
            <a:ext cx="1578505" cy="1034298"/>
            <a:chOff x="2168593" y="1667845"/>
            <a:chExt cx="1578505" cy="1034298"/>
          </a:xfrm>
          <a:scene3d>
            <a:camera prst="orthographicFront"/>
            <a:lightRig rig="flat" dir="t"/>
          </a:scene3d>
        </p:grpSpPr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E2CF5382-CCA1-6FF4-1529-ACACB76ED52A}"/>
                </a:ext>
              </a:extLst>
            </p:cNvPr>
            <p:cNvSpPr/>
            <p:nvPr/>
          </p:nvSpPr>
          <p:spPr>
            <a:xfrm>
              <a:off x="2168593" y="1667845"/>
              <a:ext cx="1578505" cy="1034298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b="0"/>
            </a:p>
          </p:txBody>
        </p:sp>
        <p:sp>
          <p:nvSpPr>
            <p:cNvPr id="13" name="四角形: 角を丸くする 8">
              <a:extLst>
                <a:ext uri="{FF2B5EF4-FFF2-40B4-BE49-F238E27FC236}">
                  <a16:creationId xmlns:a16="http://schemas.microsoft.com/office/drawing/2014/main" id="{D3789AC2-3F1E-EC2D-3C35-88EA224AADFE}"/>
                </a:ext>
              </a:extLst>
            </p:cNvPr>
            <p:cNvSpPr txBox="1"/>
            <p:nvPr/>
          </p:nvSpPr>
          <p:spPr>
            <a:xfrm>
              <a:off x="2198887" y="1698139"/>
              <a:ext cx="1517917" cy="97371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800" b="0" kern="1200" dirty="0"/>
                <a:t>Therapeutic/ Management Reasoning</a:t>
              </a:r>
              <a:endParaRPr kumimoji="1" lang="ja-JP" altLang="en-US" sz="1800" b="0" kern="1200" dirty="0"/>
            </a:p>
          </p:txBody>
        </p:sp>
      </p:grp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8F17E909-1D56-302D-7957-ADDF5F50B91F}"/>
              </a:ext>
            </a:extLst>
          </p:cNvPr>
          <p:cNvCxnSpPr>
            <a:stCxn id="16" idx="3"/>
            <a:endCxn id="14" idx="1"/>
          </p:cNvCxnSpPr>
          <p:nvPr/>
        </p:nvCxnSpPr>
        <p:spPr bwMode="auto">
          <a:xfrm flipV="1">
            <a:off x="2671656" y="2682782"/>
            <a:ext cx="544867" cy="65358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A0935815-AB64-21FB-23FA-E01DF62E651A}"/>
              </a:ext>
            </a:extLst>
          </p:cNvPr>
          <p:cNvCxnSpPr>
            <a:stCxn id="16" idx="3"/>
            <a:endCxn id="12" idx="1"/>
          </p:cNvCxnSpPr>
          <p:nvPr/>
        </p:nvCxnSpPr>
        <p:spPr bwMode="auto">
          <a:xfrm>
            <a:off x="2671656" y="3336364"/>
            <a:ext cx="544867" cy="83885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78E5079A-AA4F-36E1-BD38-47DC063DFBD1}"/>
              </a:ext>
            </a:extLst>
          </p:cNvPr>
          <p:cNvSpPr txBox="1"/>
          <p:nvPr/>
        </p:nvSpPr>
        <p:spPr>
          <a:xfrm>
            <a:off x="1238667" y="5014074"/>
            <a:ext cx="76175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ct val="90000"/>
              </a:lnSpc>
              <a:spcBef>
                <a:spcPts val="600"/>
              </a:spcBef>
              <a:buSzPct val="60000"/>
              <a:buFont typeface="Wingdings" panose="05000000000000000000" pitchFamily="2" charset="2"/>
              <a:buChar char="n"/>
            </a:pPr>
            <a:r>
              <a:rPr lang="en-US" altLang="ja-JP" sz="1800" b="0" dirty="0"/>
              <a:t>Clinical decision making</a:t>
            </a:r>
          </a:p>
          <a:p>
            <a:pPr marL="638175" lvl="1" indent="-180975">
              <a:lnSpc>
                <a:spcPct val="90000"/>
              </a:lnSpc>
              <a:spcBef>
                <a:spcPts val="600"/>
              </a:spcBef>
              <a:buSzPct val="60000"/>
              <a:buFont typeface="Wingdings" panose="05000000000000000000" pitchFamily="2" charset="2"/>
              <a:buChar char="n"/>
            </a:pPr>
            <a:r>
              <a:rPr lang="en-US" altLang="ja-JP" sz="1800" b="0" dirty="0"/>
              <a:t>Becomes more complicated due to multimorbidity, ageing, etc. </a:t>
            </a:r>
          </a:p>
          <a:p>
            <a:pPr marL="638175" lvl="1" indent="-180975">
              <a:lnSpc>
                <a:spcPct val="90000"/>
              </a:lnSpc>
              <a:spcBef>
                <a:spcPts val="600"/>
              </a:spcBef>
              <a:buSzPct val="60000"/>
              <a:buFont typeface="Wingdings" panose="05000000000000000000" pitchFamily="2" charset="2"/>
              <a:buChar char="n"/>
            </a:pPr>
            <a:r>
              <a:rPr lang="en-US" altLang="ja-JP" sz="1800" b="0" dirty="0"/>
              <a:t>Patient autonomy becomes more important than before.</a:t>
            </a:r>
          </a:p>
          <a:p>
            <a:pPr marL="180975" indent="-180975">
              <a:lnSpc>
                <a:spcPct val="90000"/>
              </a:lnSpc>
              <a:spcBef>
                <a:spcPts val="600"/>
              </a:spcBef>
              <a:buSzPct val="60000"/>
              <a:buFont typeface="Wingdings" panose="05000000000000000000" pitchFamily="2" charset="2"/>
              <a:buChar char="n"/>
            </a:pPr>
            <a:r>
              <a:rPr kumimoji="1" lang="en-US" altLang="ja-JP" sz="1800" b="0" dirty="0"/>
              <a:t>Several theoretical </a:t>
            </a:r>
            <a:r>
              <a:rPr lang="en-US" altLang="ja-JP" sz="1800" b="0" dirty="0"/>
              <a:t>frameworks are used for better clinical decision making, such as clinical ethics, values-based practice, etc.</a:t>
            </a:r>
          </a:p>
        </p:txBody>
      </p:sp>
    </p:spTree>
    <p:extLst>
      <p:ext uri="{BB962C8B-B14F-4D97-AF65-F5344CB8AC3E}">
        <p14:creationId xmlns:p14="http://schemas.microsoft.com/office/powerpoint/2010/main" val="42362845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FE8573-85AA-204F-2BC9-C73CE2A95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Wrap Up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E68485A-43B4-7ED0-5CD0-257B4CD43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800" dirty="0"/>
              <a:t>Discussed clinical reasoning in primary care</a:t>
            </a:r>
          </a:p>
          <a:p>
            <a:pPr lvl="1"/>
            <a:r>
              <a:rPr lang="en-US" altLang="ja-JP" sz="2400" dirty="0"/>
              <a:t>Need for therapeutic reasoning</a:t>
            </a:r>
          </a:p>
          <a:p>
            <a:pPr lvl="1"/>
            <a:r>
              <a:rPr kumimoji="1" lang="en-US" altLang="ja-JP" sz="2400" dirty="0"/>
              <a:t>Three-layer cognitive (TLC) model: targeting, linking, and checking</a:t>
            </a:r>
          </a:p>
          <a:p>
            <a:pPr lvl="1"/>
            <a:r>
              <a:rPr kumimoji="1" lang="en-US" altLang="ja-JP" sz="2400" dirty="0"/>
              <a:t>Redefining of terminologies: clinical judgement and clinical decision making</a:t>
            </a:r>
          </a:p>
          <a:p>
            <a:r>
              <a:rPr lang="en-US" altLang="ja-JP" sz="2800" dirty="0"/>
              <a:t>Discussion with other frameworks</a:t>
            </a:r>
          </a:p>
          <a:p>
            <a:pPr lvl="1"/>
            <a:r>
              <a:rPr kumimoji="1" lang="en-US" altLang="ja-JP" sz="2400" dirty="0"/>
              <a:t>Joanne Reeve’s</a:t>
            </a:r>
            <a:r>
              <a:rPr lang="en-US" altLang="ja-JP" sz="2400" dirty="0"/>
              <a:t> medical </a:t>
            </a:r>
            <a:r>
              <a:rPr lang="en-US" altLang="ja-JP" sz="2400" dirty="0" err="1"/>
              <a:t>generalism</a:t>
            </a:r>
            <a:endParaRPr lang="en-US" altLang="ja-JP" sz="2400" dirty="0"/>
          </a:p>
          <a:p>
            <a:pPr lvl="1"/>
            <a:r>
              <a:rPr kumimoji="1" lang="en-US" altLang="ja-JP" sz="2400" dirty="0"/>
              <a:t>Duong’s discussion of middle-range theories</a:t>
            </a:r>
          </a:p>
        </p:txBody>
      </p:sp>
    </p:spTree>
    <p:extLst>
      <p:ext uri="{BB962C8B-B14F-4D97-AF65-F5344CB8AC3E}">
        <p14:creationId xmlns:p14="http://schemas.microsoft.com/office/powerpoint/2010/main" val="256107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DFE2EE-CC17-57B4-0C25-0841885B4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Evidence-based Medicine (EBM)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9AE312-8FD8-260E-C64F-CE360BA52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400" dirty="0"/>
              <a:t>Initially, EBM aimed to replace decisions based on habit or authority with those grounded in reliable evidence.</a:t>
            </a:r>
            <a:endParaRPr lang="ja-JP" altLang="en-US" sz="2400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48EC1F9B-AF8C-CDAA-53E9-475EA0385A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6595929"/>
              </p:ext>
            </p:extLst>
          </p:nvPr>
        </p:nvGraphicFramePr>
        <p:xfrm>
          <a:off x="5436096" y="2924944"/>
          <a:ext cx="3456384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6F7D9D2A-9EDC-3245-4344-3F3AB3C49EAB}"/>
              </a:ext>
            </a:extLst>
          </p:cNvPr>
          <p:cNvSpPr txBox="1">
            <a:spLocks/>
          </p:cNvSpPr>
          <p:nvPr/>
        </p:nvSpPr>
        <p:spPr bwMode="auto">
          <a:xfrm>
            <a:off x="1182688" y="3284984"/>
            <a:ext cx="4829472" cy="2351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5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FF66"/>
              </a:buClr>
              <a:buSzPct val="5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ja-JP" sz="2400" b="0" kern="0" dirty="0"/>
              <a:t>Clinical decision-making should be based on the integration of best available scientific evidence, clinical expertise, and patient values. </a:t>
            </a:r>
          </a:p>
        </p:txBody>
      </p:sp>
    </p:spTree>
    <p:extLst>
      <p:ext uri="{BB962C8B-B14F-4D97-AF65-F5344CB8AC3E}">
        <p14:creationId xmlns:p14="http://schemas.microsoft.com/office/powerpoint/2010/main" val="3439840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BA926B-8BDB-83B7-8A5B-A83EEBDBF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Influences on Diagnostic Reasoning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A6250909-19EF-80BA-11D9-33A99BE093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87973"/>
              </p:ext>
            </p:extLst>
          </p:nvPr>
        </p:nvGraphicFramePr>
        <p:xfrm>
          <a:off x="1182688" y="2017713"/>
          <a:ext cx="7772398" cy="4028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97224">
                  <a:extLst>
                    <a:ext uri="{9D8B030D-6E8A-4147-A177-3AD203B41FA5}">
                      <a16:colId xmlns:a16="http://schemas.microsoft.com/office/drawing/2014/main" val="4024375390"/>
                    </a:ext>
                  </a:extLst>
                </a:gridCol>
                <a:gridCol w="5175174">
                  <a:extLst>
                    <a:ext uri="{9D8B030D-6E8A-4147-A177-3AD203B41FA5}">
                      <a16:colId xmlns:a16="http://schemas.microsoft.com/office/drawing/2014/main" val="18048191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dirty="0"/>
                        <a:t>Aspect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dirty="0"/>
                        <a:t>Change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345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66700" indent="-266700"/>
                      <a:r>
                        <a:rPr lang="en-US" altLang="ja-JP" dirty="0"/>
                        <a:t>1. Introduction of probabilistic thinking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Diagnostic reasoning shifted from dichotomous thinking to Bayesian reasoning, incorporating pre-test and post-test probabilities.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221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66700" indent="-266700"/>
                      <a:r>
                        <a:rPr lang="en-US" altLang="ja-JP" dirty="0"/>
                        <a:t>2. Emphasis on test characteristics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Diagnostic test selection began to rely on metrics like sensitivity, specificity, and likelihood ratios rather than clinical intuition alone.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931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66700" indent="-266700"/>
                      <a:r>
                        <a:rPr lang="en-US" altLang="ja-JP" dirty="0"/>
                        <a:t>3. Use of evidence to validate diagnoses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Greater emphasis was placed on literature-based justification of diagnostic accuracy (e.g., diagnostic accuracy studies).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539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66700" indent="-266700">
                        <a:buNone/>
                      </a:pPr>
                      <a:r>
                        <a:rPr lang="en-US" b="0" dirty="0"/>
                        <a:t>4. Increased transparency in reasoning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Clinical reasoning became more explicit and teachable, promoting educational models that verbalize the diagnostic process.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442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112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E4EE80-91BB-7E0A-9C95-7B6B53AD4D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C60677-9D7C-CBAC-AB86-5D5CD9577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Influences on Therapeutic/ Management Reasoning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F94CE252-7930-A973-5A7E-ACB64F0C38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369451"/>
              </p:ext>
            </p:extLst>
          </p:nvPr>
        </p:nvGraphicFramePr>
        <p:xfrm>
          <a:off x="1182688" y="2017713"/>
          <a:ext cx="7772398" cy="3754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97224">
                  <a:extLst>
                    <a:ext uri="{9D8B030D-6E8A-4147-A177-3AD203B41FA5}">
                      <a16:colId xmlns:a16="http://schemas.microsoft.com/office/drawing/2014/main" val="4024375390"/>
                    </a:ext>
                  </a:extLst>
                </a:gridCol>
                <a:gridCol w="5175174">
                  <a:extLst>
                    <a:ext uri="{9D8B030D-6E8A-4147-A177-3AD203B41FA5}">
                      <a16:colId xmlns:a16="http://schemas.microsoft.com/office/drawing/2014/main" val="18048191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dirty="0"/>
                        <a:t>Aspect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dirty="0"/>
                        <a:t>Change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3452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66700" indent="-266700"/>
                      <a:r>
                        <a:rPr kumimoji="1" lang="en-US" altLang="ja-JP" dirty="0"/>
                        <a:t>1. Clarification of treatment choices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Therapeutic decisions shifted from clinician intuition to choices based on intervention studies like RCTs.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221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66700" indent="-266700"/>
                      <a:r>
                        <a:rPr kumimoji="1" lang="en-US" altLang="ja-JP" dirty="0"/>
                        <a:t>2. Consideration of harm-benefit balance	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Emphasis moved toward balancing benefits, side effects, cost, and patient burden in risk-benefit assessments.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931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66700" indent="-266700"/>
                      <a:r>
                        <a:rPr kumimoji="1" lang="en-US" altLang="ja-JP" dirty="0"/>
                        <a:t>3. Utilization of clinical guidelines	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Evidence-based guidelines became central in determining standard treatments.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7539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66700" indent="-266700">
                        <a:buNone/>
                      </a:pPr>
                      <a:r>
                        <a:rPr kumimoji="1" lang="en-US" altLang="ja-JP" dirty="0"/>
                        <a:t>4. Promotion of shared decision making (SDM)	</a:t>
                      </a:r>
                      <a:endParaRPr lang="en-US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Greater emphasis was placed on integrating patient values and preferences into management decisions, aligning with values-based practice.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4442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725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D8D2F2-5A1F-2BB4-4D30-4F78CBADB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What is Lacking in EBM?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79044F-2F2B-C69A-8621-56C7E7E88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400" dirty="0"/>
              <a:t>Balancing both a patient’s and a clinician’s</a:t>
            </a:r>
            <a:r>
              <a:rPr lang="en-US" altLang="ja-JP" sz="2400" dirty="0"/>
              <a:t> values </a:t>
            </a:r>
            <a:r>
              <a:rPr lang="en-US" altLang="ja-JP" sz="2400" dirty="0">
                <a:sym typeface="Wingdings" panose="05000000000000000000" pitchFamily="2" charset="2"/>
              </a:rPr>
              <a:t> Values-based practice.</a:t>
            </a:r>
          </a:p>
          <a:p>
            <a:r>
              <a:rPr lang="en-US" altLang="ja-JP" sz="2400" dirty="0">
                <a:sym typeface="Wingdings" panose="05000000000000000000" pitchFamily="2" charset="2"/>
              </a:rPr>
              <a:t>In clinical research all patients with a target disease should be treated as “same” without contexts.</a:t>
            </a:r>
          </a:p>
          <a:p>
            <a:endParaRPr lang="en-US" altLang="ja-JP" sz="2400" dirty="0">
              <a:sym typeface="Wingdings" panose="05000000000000000000" pitchFamily="2" charset="2"/>
            </a:endParaRPr>
          </a:p>
          <a:p>
            <a:endParaRPr lang="en-US" altLang="ja-JP" sz="2400" dirty="0"/>
          </a:p>
          <a:p>
            <a:endParaRPr kumimoji="1" lang="en-US" altLang="ja-JP" sz="2400" dirty="0"/>
          </a:p>
          <a:p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33193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60" name="Rectangle 12"/>
          <p:cNvSpPr>
            <a:spLocks noChangeArrowheads="1"/>
          </p:cNvSpPr>
          <p:nvPr/>
        </p:nvSpPr>
        <p:spPr bwMode="auto">
          <a:xfrm>
            <a:off x="1879888" y="3355043"/>
            <a:ext cx="5651698" cy="2761876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4000" rIns="216000" bIns="180000" anchor="b" anchorCtr="0"/>
          <a:lstStyle/>
          <a:p>
            <a:pPr algn="r">
              <a:defRPr/>
            </a:pPr>
            <a:r>
              <a:rPr lang="en-US" altLang="ja-JP" sz="1800" dirty="0">
                <a:latin typeface="+mn-lt"/>
                <a:ea typeface="Meiryo UI" panose="020B0604030504040204" pitchFamily="50" charset="-128"/>
                <a:cs typeface="Arial" pitchFamily="34" charset="0"/>
              </a:rPr>
              <a:t>Context</a:t>
            </a:r>
            <a:r>
              <a:rPr lang="en-US" altLang="ja-JP" sz="1800" dirty="0">
                <a:ea typeface="Meiryo UI" panose="020B0604030504040204" pitchFamily="50" charset="-128"/>
                <a:cs typeface="Arial" pitchFamily="34" charset="0"/>
              </a:rPr>
              <a:t> </a:t>
            </a:r>
            <a:r>
              <a:rPr lang="en-US" altLang="ja-JP" dirty="0">
                <a:ea typeface="Meiryo UI" panose="020B0604030504040204" pitchFamily="50" charset="-128"/>
                <a:cs typeface="Arial" pitchFamily="34" charset="0"/>
              </a:rPr>
              <a:t>      </a:t>
            </a:r>
            <a:endParaRPr lang="ja-JP" altLang="en-US" dirty="0">
              <a:ea typeface="Meiryo UI" panose="020B0604030504040204" pitchFamily="50" charset="-128"/>
              <a:cs typeface="Arial" pitchFamily="34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1" y="188913"/>
            <a:ext cx="7812360" cy="1503362"/>
          </a:xfrm>
        </p:spPr>
        <p:txBody>
          <a:bodyPr/>
          <a:lstStyle/>
          <a:p>
            <a:r>
              <a:rPr lang="en-US" altLang="ja-JP" sz="4000" dirty="0">
                <a:latin typeface="Arial" pitchFamily="34" charset="0"/>
                <a:cs typeface="Arial" pitchFamily="34" charset="0"/>
              </a:rPr>
              <a:t>Process Model for Clinical (Diagnostic) Reasoning</a:t>
            </a:r>
            <a:endParaRPr lang="ja-JP" altLang="en-US" sz="4000" dirty="0">
              <a:latin typeface="Arial Black" pitchFamily="34" charset="0"/>
            </a:endParaRPr>
          </a:p>
        </p:txBody>
      </p:sp>
      <p:sp>
        <p:nvSpPr>
          <p:cNvPr id="565253" name="Rectangle 5"/>
          <p:cNvSpPr>
            <a:spLocks noChangeArrowheads="1"/>
          </p:cNvSpPr>
          <p:nvPr/>
        </p:nvSpPr>
        <p:spPr bwMode="auto">
          <a:xfrm>
            <a:off x="6800448" y="2162248"/>
            <a:ext cx="2016125" cy="866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  <a:defRPr/>
            </a:pPr>
            <a:r>
              <a:rPr lang="en-US" altLang="ja-JP" sz="1800" dirty="0">
                <a:ea typeface="Meiryo UI" panose="020B0604030504040204" pitchFamily="50" charset="-128"/>
                <a:cs typeface="Arial" pitchFamily="34" charset="0"/>
              </a:rPr>
              <a:t>Action </a:t>
            </a:r>
          </a:p>
          <a:p>
            <a:pPr algn="ctr">
              <a:lnSpc>
                <a:spcPct val="90000"/>
              </a:lnSpc>
              <a:defRPr/>
            </a:pPr>
            <a:r>
              <a:rPr lang="en-US" altLang="ja-JP" sz="1800" dirty="0">
                <a:ea typeface="Meiryo UI" panose="020B0604030504040204" pitchFamily="50" charset="-128"/>
                <a:cs typeface="Arial" pitchFamily="34" charset="0"/>
              </a:rPr>
              <a:t>(treatment/ </a:t>
            </a:r>
          </a:p>
          <a:p>
            <a:pPr algn="ctr">
              <a:lnSpc>
                <a:spcPct val="90000"/>
              </a:lnSpc>
              <a:defRPr/>
            </a:pPr>
            <a:r>
              <a:rPr lang="en-US" altLang="ja-JP" sz="1800" dirty="0">
                <a:ea typeface="Meiryo UI" panose="020B0604030504040204" pitchFamily="50" charset="-128"/>
                <a:cs typeface="Arial" pitchFamily="34" charset="0"/>
              </a:rPr>
              <a:t>Management</a:t>
            </a:r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2412570" y="3020574"/>
            <a:ext cx="452437" cy="504329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 flipH="1">
            <a:off x="3896210" y="3020575"/>
            <a:ext cx="431800" cy="529729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V="1">
            <a:off x="7808511" y="3032815"/>
            <a:ext cx="0" cy="163050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 flipV="1">
            <a:off x="5759935" y="5006042"/>
            <a:ext cx="152400" cy="494506"/>
          </a:xfrm>
          <a:prstGeom prst="line">
            <a:avLst/>
          </a:prstGeom>
          <a:noFill/>
          <a:ln w="7620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 flipV="1">
            <a:off x="4248634" y="4391546"/>
            <a:ext cx="1431926" cy="1222643"/>
          </a:xfrm>
          <a:prstGeom prst="line">
            <a:avLst/>
          </a:prstGeom>
          <a:noFill/>
          <a:ln w="7620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 flipV="1">
            <a:off x="4616933" y="5541025"/>
            <a:ext cx="1023940" cy="269877"/>
          </a:xfrm>
          <a:prstGeom prst="line">
            <a:avLst/>
          </a:prstGeom>
          <a:noFill/>
          <a:ln w="76200">
            <a:solidFill>
              <a:schemeClr val="accent1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5262" name="Text Box 14"/>
          <p:cNvSpPr txBox="1">
            <a:spLocks noChangeArrowheads="1"/>
          </p:cNvSpPr>
          <p:nvPr/>
        </p:nvSpPr>
        <p:spPr bwMode="auto">
          <a:xfrm>
            <a:off x="1847114" y="6226220"/>
            <a:ext cx="7255627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altLang="ja-JP" sz="1800" b="0" dirty="0">
                <a:latin typeface="Arial" charset="0"/>
              </a:rPr>
              <a:t>(</a:t>
            </a:r>
            <a:r>
              <a:rPr lang="en-US" altLang="ja-JP" sz="1800" b="0" dirty="0" err="1">
                <a:latin typeface="Arial" charset="0"/>
              </a:rPr>
              <a:t>Gruppen</a:t>
            </a:r>
            <a:r>
              <a:rPr lang="en-US" altLang="ja-JP" sz="1800" b="0" dirty="0">
                <a:latin typeface="Arial" charset="0"/>
              </a:rPr>
              <a:t> &amp; </a:t>
            </a:r>
            <a:r>
              <a:rPr lang="en-US" altLang="ja-JP" sz="1800" b="0" dirty="0" err="1">
                <a:latin typeface="Arial" charset="0"/>
              </a:rPr>
              <a:t>Frohna</a:t>
            </a:r>
            <a:r>
              <a:rPr lang="en-US" altLang="ja-JP" sz="1800" b="0" dirty="0">
                <a:latin typeface="Arial" charset="0"/>
              </a:rPr>
              <a:t>. Clinical reasoning. </a:t>
            </a:r>
          </a:p>
          <a:p>
            <a:pPr>
              <a:lnSpc>
                <a:spcPct val="90000"/>
              </a:lnSpc>
              <a:defRPr/>
            </a:pPr>
            <a:r>
              <a:rPr lang="en-US" altLang="ja-JP" sz="1800" b="0" i="1" dirty="0">
                <a:latin typeface="Arial" charset="0"/>
              </a:rPr>
              <a:t>In</a:t>
            </a:r>
            <a:r>
              <a:rPr lang="en-US" altLang="ja-JP" sz="1800" b="0" dirty="0">
                <a:latin typeface="Arial" charset="0"/>
              </a:rPr>
              <a:t>: International handbook of research in medical education. 2002)</a:t>
            </a:r>
          </a:p>
        </p:txBody>
      </p:sp>
      <p:sp>
        <p:nvSpPr>
          <p:cNvPr id="28690" name="AutoShape 18"/>
          <p:cNvSpPr>
            <a:spLocks noChangeArrowheads="1"/>
          </p:cNvSpPr>
          <p:nvPr/>
        </p:nvSpPr>
        <p:spPr bwMode="auto">
          <a:xfrm rot="-8121680">
            <a:off x="4646815" y="4745692"/>
            <a:ext cx="360362" cy="668337"/>
          </a:xfrm>
          <a:prstGeom prst="upArrow">
            <a:avLst>
              <a:gd name="adj1" fmla="val 50000"/>
              <a:gd name="adj2" fmla="val 46366"/>
            </a:avLst>
          </a:prstGeom>
          <a:solidFill>
            <a:srgbClr val="FFC0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92" name="AutoShape 20"/>
          <p:cNvSpPr>
            <a:spLocks noChangeArrowheads="1"/>
          </p:cNvSpPr>
          <p:nvPr/>
        </p:nvSpPr>
        <p:spPr bwMode="auto">
          <a:xfrm rot="10800000" flipH="1">
            <a:off x="2134871" y="4298017"/>
            <a:ext cx="2392882" cy="69850"/>
          </a:xfrm>
          <a:prstGeom prst="parallelogram">
            <a:avLst>
              <a:gd name="adj" fmla="val 125992"/>
            </a:avLst>
          </a:prstGeom>
          <a:solidFill>
            <a:srgbClr val="008D8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93" name="AutoShape 21"/>
          <p:cNvSpPr>
            <a:spLocks noChangeArrowheads="1"/>
          </p:cNvSpPr>
          <p:nvPr/>
        </p:nvSpPr>
        <p:spPr bwMode="auto">
          <a:xfrm rot="-5400000">
            <a:off x="4069412" y="3904317"/>
            <a:ext cx="841375" cy="85725"/>
          </a:xfrm>
          <a:prstGeom prst="parallelogram">
            <a:avLst>
              <a:gd name="adj" fmla="val 83426"/>
            </a:avLst>
          </a:prstGeom>
          <a:solidFill>
            <a:srgbClr val="00D5D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94" name="AutoShape 22"/>
          <p:cNvSpPr>
            <a:spLocks noChangeArrowheads="1"/>
          </p:cNvSpPr>
          <p:nvPr/>
        </p:nvSpPr>
        <p:spPr bwMode="auto">
          <a:xfrm rot="10800000" flipH="1">
            <a:off x="2134870" y="5885351"/>
            <a:ext cx="2377006" cy="68263"/>
          </a:xfrm>
          <a:prstGeom prst="parallelogram">
            <a:avLst>
              <a:gd name="adj" fmla="val 125992"/>
            </a:avLst>
          </a:prstGeom>
          <a:solidFill>
            <a:srgbClr val="008D8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95" name="AutoShape 23"/>
          <p:cNvSpPr>
            <a:spLocks noChangeArrowheads="1"/>
          </p:cNvSpPr>
          <p:nvPr/>
        </p:nvSpPr>
        <p:spPr bwMode="auto">
          <a:xfrm rot="-5400000">
            <a:off x="4017444" y="5458174"/>
            <a:ext cx="915822" cy="73042"/>
          </a:xfrm>
          <a:prstGeom prst="parallelogram">
            <a:avLst>
              <a:gd name="adj" fmla="val 83426"/>
            </a:avLst>
          </a:prstGeom>
          <a:solidFill>
            <a:srgbClr val="00D5D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96" name="AutoShape 24"/>
          <p:cNvSpPr>
            <a:spLocks noChangeArrowheads="1"/>
          </p:cNvSpPr>
          <p:nvPr/>
        </p:nvSpPr>
        <p:spPr bwMode="auto">
          <a:xfrm rot="-5400000">
            <a:off x="6851429" y="4535136"/>
            <a:ext cx="841375" cy="85725"/>
          </a:xfrm>
          <a:prstGeom prst="parallelogram">
            <a:avLst>
              <a:gd name="adj" fmla="val 83426"/>
            </a:avLst>
          </a:prstGeom>
          <a:solidFill>
            <a:srgbClr val="00D5D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97" name="AutoShape 25"/>
          <p:cNvSpPr>
            <a:spLocks noChangeArrowheads="1"/>
          </p:cNvSpPr>
          <p:nvPr/>
        </p:nvSpPr>
        <p:spPr bwMode="auto">
          <a:xfrm rot="10800000" flipH="1">
            <a:off x="5162063" y="4933016"/>
            <a:ext cx="2151212" cy="69851"/>
          </a:xfrm>
          <a:prstGeom prst="parallelogram">
            <a:avLst>
              <a:gd name="adj" fmla="val 123432"/>
            </a:avLst>
          </a:prstGeom>
          <a:solidFill>
            <a:srgbClr val="008D8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431843" y="2162248"/>
            <a:ext cx="1891530" cy="8583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>
              <a:lnSpc>
                <a:spcPts val="1600"/>
              </a:lnSpc>
            </a:pPr>
            <a:r>
              <a:rPr lang="en-US" altLang="ja-JP" sz="1800" dirty="0">
                <a:latin typeface="Arial" pitchFamily="34" charset="0"/>
                <a:cs typeface="Arial" pitchFamily="34" charset="0"/>
              </a:rPr>
              <a:t>Patient/</a:t>
            </a:r>
          </a:p>
          <a:p>
            <a:pPr algn="ctr">
              <a:lnSpc>
                <a:spcPts val="1600"/>
              </a:lnSpc>
            </a:pPr>
            <a:r>
              <a:rPr lang="en-US" altLang="ja-JP" sz="1800" dirty="0">
                <a:latin typeface="Arial" pitchFamily="34" charset="0"/>
                <a:cs typeface="Arial" pitchFamily="34" charset="0"/>
              </a:rPr>
              <a:t>situation characteristics</a:t>
            </a:r>
            <a:endParaRPr kumimoji="1" lang="ja-JP" alt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550864" y="2156479"/>
            <a:ext cx="1878472" cy="8561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>
              <a:lnSpc>
                <a:spcPts val="1600"/>
              </a:lnSpc>
            </a:pPr>
            <a:r>
              <a:rPr lang="en-US" altLang="ja-JP" sz="1800" dirty="0">
                <a:latin typeface="Arial" pitchFamily="34" charset="0"/>
                <a:cs typeface="Arial" pitchFamily="34" charset="0"/>
              </a:rPr>
              <a:t>Prior knowledge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134870" y="3524903"/>
            <a:ext cx="2312367" cy="773114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>
              <a:lnSpc>
                <a:spcPts val="1600"/>
              </a:lnSpc>
            </a:pPr>
            <a:r>
              <a:rPr lang="en-US" altLang="ja-JP" sz="1800" dirty="0">
                <a:latin typeface="Arial" pitchFamily="34" charset="0"/>
                <a:cs typeface="Arial" pitchFamily="34" charset="0"/>
              </a:rPr>
              <a:t>Problem representation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133953" y="5037792"/>
            <a:ext cx="2303982" cy="847559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>
              <a:lnSpc>
                <a:spcPts val="1600"/>
              </a:lnSpc>
            </a:pPr>
            <a:r>
              <a:rPr lang="en-US" altLang="ja-JP" sz="1800" dirty="0">
                <a:latin typeface="Arial" pitchFamily="34" charset="0"/>
                <a:cs typeface="Arial" pitchFamily="34" charset="0"/>
              </a:rPr>
              <a:t>Information gathering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162062" y="4157311"/>
            <a:ext cx="2067192" cy="769420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>
              <a:lnSpc>
                <a:spcPts val="700"/>
              </a:lnSpc>
            </a:pPr>
            <a:r>
              <a:rPr lang="en-US" altLang="ja-JP" sz="1800" dirty="0">
                <a:latin typeface="Arial" pitchFamily="34" charset="0"/>
                <a:cs typeface="Arial" pitchFamily="34" charset="0"/>
              </a:rPr>
              <a:t>Evaluation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890883" y="3524903"/>
            <a:ext cx="257681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en-US" altLang="ja-JP" sz="1800" dirty="0"/>
              <a:t>Reiterative process!</a:t>
            </a:r>
            <a:endParaRPr kumimoji="1" lang="ja-JP" altLang="en-US" sz="1800" dirty="0"/>
          </a:p>
        </p:txBody>
      </p:sp>
      <p:sp>
        <p:nvSpPr>
          <p:cNvPr id="49" name="Line 8"/>
          <p:cNvSpPr>
            <a:spLocks noChangeShapeType="1"/>
          </p:cNvSpPr>
          <p:nvPr/>
        </p:nvSpPr>
        <p:spPr bwMode="auto">
          <a:xfrm>
            <a:off x="7314979" y="4651363"/>
            <a:ext cx="49353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" name="AutoShape 18"/>
          <p:cNvSpPr>
            <a:spLocks noChangeArrowheads="1"/>
          </p:cNvSpPr>
          <p:nvPr/>
        </p:nvSpPr>
        <p:spPr bwMode="auto">
          <a:xfrm rot="7837104">
            <a:off x="4676006" y="3931610"/>
            <a:ext cx="360362" cy="668337"/>
          </a:xfrm>
          <a:prstGeom prst="upArrow">
            <a:avLst>
              <a:gd name="adj1" fmla="val 50000"/>
              <a:gd name="adj2" fmla="val 46366"/>
            </a:avLst>
          </a:prstGeom>
          <a:solidFill>
            <a:srgbClr val="FFC0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2" name="AutoShape 18"/>
          <p:cNvSpPr>
            <a:spLocks noChangeArrowheads="1"/>
          </p:cNvSpPr>
          <p:nvPr/>
        </p:nvSpPr>
        <p:spPr bwMode="auto">
          <a:xfrm>
            <a:off x="3105763" y="4391546"/>
            <a:ext cx="360362" cy="603403"/>
          </a:xfrm>
          <a:prstGeom prst="upArrow">
            <a:avLst>
              <a:gd name="adj1" fmla="val 50000"/>
              <a:gd name="adj2" fmla="val 46366"/>
            </a:avLst>
          </a:prstGeom>
          <a:solidFill>
            <a:srgbClr val="FFC0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485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65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mph" presetSubtype="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250" autoRev="1" fill="remove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4" dur="250" autoRev="1" fill="remove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5" dur="250" autoRev="1" fill="remove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250" autoRev="1" fill="remove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6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7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250" autoRev="1" fill="remove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2" dur="250" autoRev="1" fill="remove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3" dur="250" autoRev="1" fill="remove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250" autoRev="1" fill="remove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7" presetClass="emph" presetSubtype="0" fill="remove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8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9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3000"/>
                            </p:stCondLst>
                            <p:childTnLst>
                              <p:par>
                                <p:cTn id="102" presetID="27" presetClass="emph" presetSubtype="0" fill="remove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4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5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500"/>
                            </p:stCondLst>
                            <p:childTnLst>
                              <p:par>
                                <p:cTn id="108" presetID="27" presetClass="emph" presetSubtype="0" fill="remove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250" autoRev="1" fill="remove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0" dur="250" autoRev="1" fill="remove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1" dur="250" autoRev="1" fill="remove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250" autoRev="1" fill="remove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14" presetID="27" presetClass="emph" presetSubtype="0" fill="remove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5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16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7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250" autoRev="1" fill="remove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4500"/>
                            </p:stCondLst>
                            <p:childTnLst>
                              <p:par>
                                <p:cTn id="120" presetID="27" presetClass="emph" presetSubtype="0" fill="remove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1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2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3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250" autoRev="1" fill="remove"/>
                                        <p:tgtEl>
                                          <p:spTgt spid="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0"/>
                            </p:stCondLst>
                            <p:childTnLst>
                              <p:par>
                                <p:cTn id="12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7" dur="250" autoRev="1" fill="remov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8" dur="250" autoRev="1" fill="remov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9" dur="250" autoRev="1" fill="remov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250" autoRev="1" fill="remove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5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6000"/>
                            </p:stCondLst>
                            <p:childTnLst>
                              <p:par>
                                <p:cTn id="1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6500"/>
                            </p:stCondLst>
                            <p:childTnLst>
                              <p:par>
                                <p:cTn id="1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65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60" grpId="0" animBg="1"/>
      <p:bldP spid="565253" grpId="0" animBg="1"/>
      <p:bldP spid="28680" grpId="0" animBg="1"/>
      <p:bldP spid="28681" grpId="0" animBg="1"/>
      <p:bldP spid="28682" grpId="0" animBg="1"/>
      <p:bldP spid="28683" grpId="0" animBg="1"/>
      <p:bldP spid="28690" grpId="0" animBg="1"/>
      <p:bldP spid="28690" grpId="1" animBg="1"/>
      <p:bldP spid="28690" grpId="2" animBg="1"/>
      <p:bldP spid="28690" grpId="3" animBg="1"/>
      <p:bldP spid="28692" grpId="0" animBg="1"/>
      <p:bldP spid="28693" grpId="0" animBg="1"/>
      <p:bldP spid="28694" grpId="0" animBg="1"/>
      <p:bldP spid="28695" grpId="0" animBg="1"/>
      <p:bldP spid="28696" grpId="0" animBg="1"/>
      <p:bldP spid="28697" grpId="0" animBg="1"/>
      <p:bldP spid="45" grpId="0" animBg="1"/>
      <p:bldP spid="46" grpId="0" animBg="1"/>
      <p:bldP spid="47" grpId="0" animBg="1"/>
      <p:bldP spid="47" grpId="1" animBg="1"/>
      <p:bldP spid="2" grpId="0"/>
      <p:bldP spid="49" grpId="0" animBg="1"/>
      <p:bldP spid="61" grpId="0" animBg="1"/>
      <p:bldP spid="61" grpId="1" animBg="1"/>
      <p:bldP spid="61" grpId="2" animBg="1"/>
      <p:bldP spid="61" grpId="3" animBg="1"/>
      <p:bldP spid="61" grpId="4" animBg="1"/>
      <p:bldP spid="62" grpId="0" animBg="1"/>
      <p:bldP spid="62" grpId="1" animBg="1"/>
      <p:bldP spid="62" grpId="2" animBg="1"/>
      <p:bldP spid="62" grpId="3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B1C147-6D7D-5156-02CB-267526BC9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Therapeutic Reasoning</a:t>
            </a:r>
            <a:endParaRPr kumimoji="1" lang="ja-JP" altLang="en-US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58B7A5B-3603-FC6D-123F-5D6D8ADD45AD}"/>
              </a:ext>
            </a:extLst>
          </p:cNvPr>
          <p:cNvSpPr txBox="1"/>
          <p:nvPr/>
        </p:nvSpPr>
        <p:spPr>
          <a:xfrm>
            <a:off x="1208269" y="1968218"/>
            <a:ext cx="604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Therapeutic Research</a:t>
            </a:r>
            <a:endParaRPr kumimoji="1" lang="ja-JP" altLang="en-US" sz="20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6BC57E86-76BA-739A-AB33-9D40439ACB0D}"/>
              </a:ext>
            </a:extLst>
          </p:cNvPr>
          <p:cNvSpPr txBox="1"/>
          <p:nvPr/>
        </p:nvSpPr>
        <p:spPr>
          <a:xfrm>
            <a:off x="1234704" y="3280554"/>
            <a:ext cx="604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Therapeutic Reasoning by De Vries</a:t>
            </a:r>
            <a:endParaRPr kumimoji="1" lang="ja-JP" altLang="en-US" sz="2000" dirty="0"/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48A1BF2B-FBBA-585D-7E28-CF474BF291BA}"/>
              </a:ext>
            </a:extLst>
          </p:cNvPr>
          <p:cNvGrpSpPr/>
          <p:nvPr/>
        </p:nvGrpSpPr>
        <p:grpSpPr>
          <a:xfrm>
            <a:off x="1091637" y="2380661"/>
            <a:ext cx="2937978" cy="805899"/>
            <a:chOff x="4155" y="75612"/>
            <a:chExt cx="1329276" cy="805899"/>
          </a:xfrm>
          <a:scene3d>
            <a:camera prst="orthographicFront"/>
            <a:lightRig rig="flat" dir="t"/>
          </a:scene3d>
        </p:grpSpPr>
        <p:sp>
          <p:nvSpPr>
            <p:cNvPr id="77" name="四角形: 角を丸くする 76">
              <a:extLst>
                <a:ext uri="{FF2B5EF4-FFF2-40B4-BE49-F238E27FC236}">
                  <a16:creationId xmlns:a16="http://schemas.microsoft.com/office/drawing/2014/main" id="{BD6DAB28-284F-DD42-A208-7F93C4CC1F3B}"/>
                </a:ext>
              </a:extLst>
            </p:cNvPr>
            <p:cNvSpPr/>
            <p:nvPr/>
          </p:nvSpPr>
          <p:spPr>
            <a:xfrm>
              <a:off x="4155" y="75612"/>
              <a:ext cx="1329276" cy="805899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sz="1600" b="0"/>
            </a:p>
          </p:txBody>
        </p:sp>
        <p:sp>
          <p:nvSpPr>
            <p:cNvPr id="78" name="四角形: 角を丸くする 4">
              <a:extLst>
                <a:ext uri="{FF2B5EF4-FFF2-40B4-BE49-F238E27FC236}">
                  <a16:creationId xmlns:a16="http://schemas.microsoft.com/office/drawing/2014/main" id="{BD4BA817-596A-121C-28BB-CFD64E9CD928}"/>
                </a:ext>
              </a:extLst>
            </p:cNvPr>
            <p:cNvSpPr txBox="1"/>
            <p:nvPr/>
          </p:nvSpPr>
          <p:spPr>
            <a:xfrm>
              <a:off x="27759" y="99216"/>
              <a:ext cx="1282068" cy="75869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altLang="ja-JP" sz="1600" b="0" dirty="0"/>
                <a:t>Developing a research hypothesis</a:t>
              </a:r>
              <a:endParaRPr kumimoji="1" lang="ja-JP" altLang="en-US" sz="1600" b="0" kern="1200" dirty="0"/>
            </a:p>
          </p:txBody>
        </p:sp>
      </p:grp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A4695262-C76E-02C6-2229-531B2D4F4DFB}"/>
              </a:ext>
            </a:extLst>
          </p:cNvPr>
          <p:cNvGrpSpPr/>
          <p:nvPr/>
        </p:nvGrpSpPr>
        <p:grpSpPr>
          <a:xfrm>
            <a:off x="4309043" y="2380661"/>
            <a:ext cx="1329276" cy="805899"/>
            <a:chOff x="3221561" y="75612"/>
            <a:chExt cx="1329276" cy="805899"/>
          </a:xfrm>
          <a:scene3d>
            <a:camera prst="orthographicFront"/>
            <a:lightRig rig="flat" dir="t"/>
          </a:scene3d>
        </p:grpSpPr>
        <p:sp>
          <p:nvSpPr>
            <p:cNvPr id="73" name="四角形: 角を丸くする 72">
              <a:extLst>
                <a:ext uri="{FF2B5EF4-FFF2-40B4-BE49-F238E27FC236}">
                  <a16:creationId xmlns:a16="http://schemas.microsoft.com/office/drawing/2014/main" id="{CAF5662F-0B2D-DE36-B438-D63B97522D99}"/>
                </a:ext>
              </a:extLst>
            </p:cNvPr>
            <p:cNvSpPr/>
            <p:nvPr/>
          </p:nvSpPr>
          <p:spPr>
            <a:xfrm>
              <a:off x="3221561" y="75612"/>
              <a:ext cx="1329276" cy="805899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shade val="80000"/>
                <a:hueOff val="0"/>
                <a:satOff val="10222"/>
                <a:lumOff val="13006"/>
                <a:alphaOff val="0"/>
              </a:schemeClr>
            </a:fillRef>
            <a:effectRef idx="1">
              <a:schemeClr val="accent2">
                <a:shade val="80000"/>
                <a:hueOff val="0"/>
                <a:satOff val="10222"/>
                <a:lumOff val="13006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sz="1600" b="0"/>
            </a:p>
          </p:txBody>
        </p:sp>
        <p:sp>
          <p:nvSpPr>
            <p:cNvPr id="74" name="四角形: 角を丸くする 8">
              <a:extLst>
                <a:ext uri="{FF2B5EF4-FFF2-40B4-BE49-F238E27FC236}">
                  <a16:creationId xmlns:a16="http://schemas.microsoft.com/office/drawing/2014/main" id="{62FECC24-5E17-6BD4-AC59-07B3994678B3}"/>
                </a:ext>
              </a:extLst>
            </p:cNvPr>
            <p:cNvSpPr txBox="1"/>
            <p:nvPr/>
          </p:nvSpPr>
          <p:spPr>
            <a:xfrm>
              <a:off x="3245165" y="99216"/>
              <a:ext cx="1282068" cy="75869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altLang="ja-JP" sz="1600" b="0" dirty="0"/>
                <a:t>Therapeutic i</a:t>
              </a:r>
              <a:r>
                <a:rPr kumimoji="1" lang="en-US" altLang="ja-JP" sz="1600" b="0" kern="1200" dirty="0"/>
                <a:t>ntervention</a:t>
              </a:r>
              <a:endParaRPr kumimoji="1" lang="ja-JP" altLang="en-US" sz="1600" b="0" kern="1200" dirty="0"/>
            </a:p>
          </p:txBody>
        </p:sp>
      </p:grp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3C0B3F39-127D-698C-E47E-F257EF0AF9F2}"/>
              </a:ext>
            </a:extLst>
          </p:cNvPr>
          <p:cNvGrpSpPr/>
          <p:nvPr/>
        </p:nvGrpSpPr>
        <p:grpSpPr>
          <a:xfrm>
            <a:off x="5917747" y="2380661"/>
            <a:ext cx="1329276" cy="805899"/>
            <a:chOff x="4830265" y="75612"/>
            <a:chExt cx="1329276" cy="805899"/>
          </a:xfrm>
          <a:scene3d>
            <a:camera prst="orthographicFront"/>
            <a:lightRig rig="flat" dir="t"/>
          </a:scene3d>
        </p:grpSpPr>
        <p:sp>
          <p:nvSpPr>
            <p:cNvPr id="71" name="四角形: 角を丸くする 70">
              <a:extLst>
                <a:ext uri="{FF2B5EF4-FFF2-40B4-BE49-F238E27FC236}">
                  <a16:creationId xmlns:a16="http://schemas.microsoft.com/office/drawing/2014/main" id="{D4C27799-5F38-604B-BF4D-A01EE726BBE6}"/>
                </a:ext>
              </a:extLst>
            </p:cNvPr>
            <p:cNvSpPr/>
            <p:nvPr/>
          </p:nvSpPr>
          <p:spPr>
            <a:xfrm>
              <a:off x="4830265" y="75612"/>
              <a:ext cx="1329276" cy="805899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shade val="80000"/>
                <a:hueOff val="0"/>
                <a:satOff val="15333"/>
                <a:lumOff val="19510"/>
                <a:alphaOff val="0"/>
              </a:schemeClr>
            </a:fillRef>
            <a:effectRef idx="1">
              <a:schemeClr val="accent2">
                <a:shade val="80000"/>
                <a:hueOff val="0"/>
                <a:satOff val="15333"/>
                <a:lumOff val="1951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sz="1600" b="0"/>
            </a:p>
          </p:txBody>
        </p:sp>
        <p:sp>
          <p:nvSpPr>
            <p:cNvPr id="72" name="四角形: 角を丸くする 10">
              <a:extLst>
                <a:ext uri="{FF2B5EF4-FFF2-40B4-BE49-F238E27FC236}">
                  <a16:creationId xmlns:a16="http://schemas.microsoft.com/office/drawing/2014/main" id="{D010D872-7763-B473-E6CD-3BFFAC8C4654}"/>
                </a:ext>
              </a:extLst>
            </p:cNvPr>
            <p:cNvSpPr txBox="1"/>
            <p:nvPr/>
          </p:nvSpPr>
          <p:spPr>
            <a:xfrm>
              <a:off x="4853869" y="99216"/>
              <a:ext cx="1282068" cy="75869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60960" rIns="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Outcome interpretation</a:t>
              </a:r>
              <a:endParaRPr kumimoji="1" lang="ja-JP" altLang="en-US" sz="1600" b="0" kern="1200" dirty="0"/>
            </a:p>
          </p:txBody>
        </p:sp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7A6BCED3-7C63-BF22-0028-96E838FC764C}"/>
              </a:ext>
            </a:extLst>
          </p:cNvPr>
          <p:cNvGrpSpPr/>
          <p:nvPr/>
        </p:nvGrpSpPr>
        <p:grpSpPr>
          <a:xfrm>
            <a:off x="7526450" y="2380661"/>
            <a:ext cx="1329276" cy="805899"/>
            <a:chOff x="6438968" y="75612"/>
            <a:chExt cx="1329276" cy="805899"/>
          </a:xfrm>
          <a:scene3d>
            <a:camera prst="orthographicFront"/>
            <a:lightRig rig="flat" dir="t"/>
          </a:scene3d>
        </p:grpSpPr>
        <p:sp>
          <p:nvSpPr>
            <p:cNvPr id="69" name="四角形: 角を丸くする 68">
              <a:extLst>
                <a:ext uri="{FF2B5EF4-FFF2-40B4-BE49-F238E27FC236}">
                  <a16:creationId xmlns:a16="http://schemas.microsoft.com/office/drawing/2014/main" id="{41218800-C20D-800A-A2BB-AD8E57E0B3BD}"/>
                </a:ext>
              </a:extLst>
            </p:cNvPr>
            <p:cNvSpPr/>
            <p:nvPr/>
          </p:nvSpPr>
          <p:spPr>
            <a:xfrm>
              <a:off x="6438968" y="75612"/>
              <a:ext cx="1329276" cy="805899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shade val="80000"/>
                <a:hueOff val="0"/>
                <a:satOff val="20444"/>
                <a:lumOff val="26013"/>
                <a:alphaOff val="0"/>
              </a:schemeClr>
            </a:fillRef>
            <a:effectRef idx="1">
              <a:schemeClr val="accent2">
                <a:shade val="80000"/>
                <a:hueOff val="0"/>
                <a:satOff val="20444"/>
                <a:lumOff val="26013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sz="1600" b="0"/>
            </a:p>
          </p:txBody>
        </p:sp>
        <p:sp>
          <p:nvSpPr>
            <p:cNvPr id="70" name="四角形: 角を丸くする 12">
              <a:extLst>
                <a:ext uri="{FF2B5EF4-FFF2-40B4-BE49-F238E27FC236}">
                  <a16:creationId xmlns:a16="http://schemas.microsoft.com/office/drawing/2014/main" id="{9F23987D-FDB6-5F06-F4F3-FD7738CEB099}"/>
                </a:ext>
              </a:extLst>
            </p:cNvPr>
            <p:cNvSpPr txBox="1"/>
            <p:nvPr/>
          </p:nvSpPr>
          <p:spPr>
            <a:xfrm>
              <a:off x="6462572" y="99216"/>
              <a:ext cx="1282068" cy="75869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Draw </a:t>
              </a:r>
              <a:r>
                <a:rPr kumimoji="1" lang="en-US" altLang="ja-JP" sz="1600" b="0" kern="1200"/>
                <a:t>a conclusion</a:t>
              </a:r>
              <a:endParaRPr kumimoji="1" lang="ja-JP" altLang="en-US" sz="1600" b="0" kern="1200" dirty="0"/>
            </a:p>
          </p:txBody>
        </p:sp>
      </p:grp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72B3FE41-B417-3C86-F85F-A8BEE9C2DBF3}"/>
              </a:ext>
            </a:extLst>
          </p:cNvPr>
          <p:cNvGrpSpPr/>
          <p:nvPr/>
        </p:nvGrpSpPr>
        <p:grpSpPr>
          <a:xfrm>
            <a:off x="1089150" y="3711453"/>
            <a:ext cx="1355712" cy="822672"/>
            <a:chOff x="3795" y="125616"/>
            <a:chExt cx="1176486" cy="705891"/>
          </a:xfrm>
          <a:scene3d>
            <a:camera prst="orthographicFront"/>
            <a:lightRig rig="flat" dir="t"/>
          </a:scene3d>
        </p:grpSpPr>
        <p:sp>
          <p:nvSpPr>
            <p:cNvPr id="92" name="四角形: 角を丸くする 91">
              <a:extLst>
                <a:ext uri="{FF2B5EF4-FFF2-40B4-BE49-F238E27FC236}">
                  <a16:creationId xmlns:a16="http://schemas.microsoft.com/office/drawing/2014/main" id="{E3C9128B-2BE6-698B-5E3A-2827B338FC68}"/>
                </a:ext>
              </a:extLst>
            </p:cNvPr>
            <p:cNvSpPr/>
            <p:nvPr/>
          </p:nvSpPr>
          <p:spPr>
            <a:xfrm>
              <a:off x="3795" y="125616"/>
              <a:ext cx="1176486" cy="70589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sz="1600" b="0"/>
            </a:p>
          </p:txBody>
        </p:sp>
        <p:sp>
          <p:nvSpPr>
            <p:cNvPr id="93" name="四角形: 角を丸くする 4">
              <a:extLst>
                <a:ext uri="{FF2B5EF4-FFF2-40B4-BE49-F238E27FC236}">
                  <a16:creationId xmlns:a16="http://schemas.microsoft.com/office/drawing/2014/main" id="{65A33D40-698D-E4AB-DAA1-7E47E9F3E053}"/>
                </a:ext>
              </a:extLst>
            </p:cNvPr>
            <p:cNvSpPr txBox="1"/>
            <p:nvPr/>
          </p:nvSpPr>
          <p:spPr>
            <a:xfrm>
              <a:off x="24470" y="146291"/>
              <a:ext cx="1135136" cy="66454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Problem identification</a:t>
              </a:r>
              <a:endParaRPr kumimoji="1" lang="ja-JP" altLang="en-US" sz="1600" b="0" kern="1200" dirty="0"/>
            </a:p>
          </p:txBody>
        </p:sp>
      </p:grp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C6BF2B61-F683-40BA-CFBB-AF7D1BE602EC}"/>
              </a:ext>
            </a:extLst>
          </p:cNvPr>
          <p:cNvGrpSpPr/>
          <p:nvPr/>
        </p:nvGrpSpPr>
        <p:grpSpPr>
          <a:xfrm>
            <a:off x="2714504" y="3715620"/>
            <a:ext cx="1355712" cy="822672"/>
            <a:chOff x="1650875" y="125616"/>
            <a:chExt cx="1176486" cy="705891"/>
          </a:xfrm>
          <a:scene3d>
            <a:camera prst="orthographicFront"/>
            <a:lightRig rig="flat" dir="t"/>
          </a:scene3d>
        </p:grpSpPr>
        <p:sp>
          <p:nvSpPr>
            <p:cNvPr id="90" name="四角形: 角を丸くする 89">
              <a:extLst>
                <a:ext uri="{FF2B5EF4-FFF2-40B4-BE49-F238E27FC236}">
                  <a16:creationId xmlns:a16="http://schemas.microsoft.com/office/drawing/2014/main" id="{C541688C-13D9-288E-F512-7C2DAA08FBA5}"/>
                </a:ext>
              </a:extLst>
            </p:cNvPr>
            <p:cNvSpPr/>
            <p:nvPr/>
          </p:nvSpPr>
          <p:spPr>
            <a:xfrm>
              <a:off x="1650875" y="125616"/>
              <a:ext cx="1176486" cy="70589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shade val="80000"/>
                <a:hueOff val="0"/>
                <a:satOff val="-2770"/>
                <a:lumOff val="7112"/>
                <a:alphaOff val="0"/>
              </a:schemeClr>
            </a:fillRef>
            <a:effectRef idx="1">
              <a:schemeClr val="accent3">
                <a:shade val="80000"/>
                <a:hueOff val="0"/>
                <a:satOff val="-2770"/>
                <a:lumOff val="7112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sz="1600" b="0"/>
            </a:p>
          </p:txBody>
        </p:sp>
        <p:sp>
          <p:nvSpPr>
            <p:cNvPr id="91" name="四角形: 角を丸くする 6">
              <a:extLst>
                <a:ext uri="{FF2B5EF4-FFF2-40B4-BE49-F238E27FC236}">
                  <a16:creationId xmlns:a16="http://schemas.microsoft.com/office/drawing/2014/main" id="{EEBE0B19-A067-BC58-A570-102FA929D2A9}"/>
                </a:ext>
              </a:extLst>
            </p:cNvPr>
            <p:cNvSpPr txBox="1"/>
            <p:nvPr/>
          </p:nvSpPr>
          <p:spPr>
            <a:xfrm>
              <a:off x="1671550" y="146291"/>
              <a:ext cx="1135136" cy="66454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Diagnosis</a:t>
              </a:r>
              <a:endParaRPr kumimoji="1" lang="ja-JP" altLang="en-US" sz="1600" b="0" kern="1200" dirty="0"/>
            </a:p>
          </p:txBody>
        </p:sp>
      </p:grp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EB08CC83-3833-ECC8-86F1-BB325FEAD019}"/>
              </a:ext>
            </a:extLst>
          </p:cNvPr>
          <p:cNvGrpSpPr/>
          <p:nvPr/>
        </p:nvGrpSpPr>
        <p:grpSpPr>
          <a:xfrm>
            <a:off x="4328164" y="3715620"/>
            <a:ext cx="1355712" cy="822672"/>
            <a:chOff x="3297956" y="125616"/>
            <a:chExt cx="1176486" cy="705891"/>
          </a:xfrm>
          <a:scene3d>
            <a:camera prst="orthographicFront"/>
            <a:lightRig rig="flat" dir="t"/>
          </a:scene3d>
        </p:grpSpPr>
        <p:sp>
          <p:nvSpPr>
            <p:cNvPr id="88" name="四角形: 角を丸くする 87">
              <a:extLst>
                <a:ext uri="{FF2B5EF4-FFF2-40B4-BE49-F238E27FC236}">
                  <a16:creationId xmlns:a16="http://schemas.microsoft.com/office/drawing/2014/main" id="{108A21C1-E36A-4E07-27C2-97DE191F52E1}"/>
                </a:ext>
              </a:extLst>
            </p:cNvPr>
            <p:cNvSpPr/>
            <p:nvPr/>
          </p:nvSpPr>
          <p:spPr>
            <a:xfrm>
              <a:off x="3297956" y="125616"/>
              <a:ext cx="1176486" cy="70589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shade val="80000"/>
                <a:hueOff val="0"/>
                <a:satOff val="-5541"/>
                <a:lumOff val="14224"/>
                <a:alphaOff val="0"/>
              </a:schemeClr>
            </a:fillRef>
            <a:effectRef idx="1">
              <a:schemeClr val="accent3">
                <a:shade val="80000"/>
                <a:hueOff val="0"/>
                <a:satOff val="-5541"/>
                <a:lumOff val="14224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sz="1600" b="0"/>
            </a:p>
          </p:txBody>
        </p:sp>
        <p:sp>
          <p:nvSpPr>
            <p:cNvPr id="89" name="四角形: 角を丸くする 8">
              <a:extLst>
                <a:ext uri="{FF2B5EF4-FFF2-40B4-BE49-F238E27FC236}">
                  <a16:creationId xmlns:a16="http://schemas.microsoft.com/office/drawing/2014/main" id="{0ACAF248-8BE8-3738-EE37-342DF2C7E22F}"/>
                </a:ext>
              </a:extLst>
            </p:cNvPr>
            <p:cNvSpPr txBox="1"/>
            <p:nvPr/>
          </p:nvSpPr>
          <p:spPr>
            <a:xfrm>
              <a:off x="3318631" y="146291"/>
              <a:ext cx="1135136" cy="66454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Therapy</a:t>
              </a:r>
              <a:endParaRPr kumimoji="1" lang="ja-JP" altLang="en-US" sz="1600" b="0" kern="1200" dirty="0"/>
            </a:p>
          </p:txBody>
        </p:sp>
      </p:grp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448633E1-9AE6-1E92-BE8E-59BAD9A55B38}"/>
              </a:ext>
            </a:extLst>
          </p:cNvPr>
          <p:cNvGrpSpPr/>
          <p:nvPr/>
        </p:nvGrpSpPr>
        <p:grpSpPr>
          <a:xfrm>
            <a:off x="5950290" y="3715620"/>
            <a:ext cx="1336279" cy="822672"/>
            <a:chOff x="4945037" y="125616"/>
            <a:chExt cx="1176486" cy="705891"/>
          </a:xfrm>
          <a:scene3d>
            <a:camera prst="orthographicFront"/>
            <a:lightRig rig="flat" dir="t"/>
          </a:scene3d>
        </p:grpSpPr>
        <p:sp>
          <p:nvSpPr>
            <p:cNvPr id="86" name="四角形: 角を丸くする 85">
              <a:extLst>
                <a:ext uri="{FF2B5EF4-FFF2-40B4-BE49-F238E27FC236}">
                  <a16:creationId xmlns:a16="http://schemas.microsoft.com/office/drawing/2014/main" id="{D0A2D25A-30BE-35F0-64A0-24B5E3DC41BC}"/>
                </a:ext>
              </a:extLst>
            </p:cNvPr>
            <p:cNvSpPr/>
            <p:nvPr/>
          </p:nvSpPr>
          <p:spPr>
            <a:xfrm>
              <a:off x="4945037" y="125616"/>
              <a:ext cx="1176486" cy="70589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shade val="80000"/>
                <a:hueOff val="0"/>
                <a:satOff val="-8311"/>
                <a:lumOff val="21337"/>
                <a:alphaOff val="0"/>
              </a:schemeClr>
            </a:fillRef>
            <a:effectRef idx="1">
              <a:schemeClr val="accent3">
                <a:shade val="80000"/>
                <a:hueOff val="0"/>
                <a:satOff val="-8311"/>
                <a:lumOff val="21337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sz="1600" b="0"/>
            </a:p>
          </p:txBody>
        </p:sp>
        <p:sp>
          <p:nvSpPr>
            <p:cNvPr id="87" name="四角形: 角を丸くする 10">
              <a:extLst>
                <a:ext uri="{FF2B5EF4-FFF2-40B4-BE49-F238E27FC236}">
                  <a16:creationId xmlns:a16="http://schemas.microsoft.com/office/drawing/2014/main" id="{4566061D-0DC2-5DEA-B78A-11E64F7442C1}"/>
                </a:ext>
              </a:extLst>
            </p:cNvPr>
            <p:cNvSpPr txBox="1"/>
            <p:nvPr/>
          </p:nvSpPr>
          <p:spPr>
            <a:xfrm>
              <a:off x="4965712" y="146291"/>
              <a:ext cx="1135136" cy="66454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Outcome interpretation</a:t>
              </a:r>
              <a:endParaRPr kumimoji="1" lang="ja-JP" altLang="en-US" sz="1600" b="0" kern="1200" dirty="0"/>
            </a:p>
          </p:txBody>
        </p:sp>
      </p:grpSp>
      <p:grpSp>
        <p:nvGrpSpPr>
          <p:cNvPr id="83" name="グループ化 82">
            <a:extLst>
              <a:ext uri="{FF2B5EF4-FFF2-40B4-BE49-F238E27FC236}">
                <a16:creationId xmlns:a16="http://schemas.microsoft.com/office/drawing/2014/main" id="{048043BE-6EDE-2C57-74D5-2DE2CB65FA4B}"/>
              </a:ext>
            </a:extLst>
          </p:cNvPr>
          <p:cNvGrpSpPr/>
          <p:nvPr/>
        </p:nvGrpSpPr>
        <p:grpSpPr>
          <a:xfrm>
            <a:off x="7535241" y="3715620"/>
            <a:ext cx="1336280" cy="822672"/>
            <a:chOff x="6592118" y="125616"/>
            <a:chExt cx="1176486" cy="705891"/>
          </a:xfrm>
          <a:scene3d>
            <a:camera prst="orthographicFront"/>
            <a:lightRig rig="flat" dir="t"/>
          </a:scene3d>
        </p:grpSpPr>
        <p:sp>
          <p:nvSpPr>
            <p:cNvPr id="84" name="四角形: 角を丸くする 83">
              <a:extLst>
                <a:ext uri="{FF2B5EF4-FFF2-40B4-BE49-F238E27FC236}">
                  <a16:creationId xmlns:a16="http://schemas.microsoft.com/office/drawing/2014/main" id="{2917F721-41C9-6C44-6BFF-90195EAE3B38}"/>
                </a:ext>
              </a:extLst>
            </p:cNvPr>
            <p:cNvSpPr/>
            <p:nvPr/>
          </p:nvSpPr>
          <p:spPr>
            <a:xfrm>
              <a:off x="6592118" y="125616"/>
              <a:ext cx="1176486" cy="70589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shade val="80000"/>
                <a:hueOff val="0"/>
                <a:satOff val="-11081"/>
                <a:lumOff val="28449"/>
                <a:alphaOff val="0"/>
              </a:schemeClr>
            </a:fillRef>
            <a:effectRef idx="1">
              <a:schemeClr val="accent3">
                <a:shade val="80000"/>
                <a:hueOff val="0"/>
                <a:satOff val="-11081"/>
                <a:lumOff val="28449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sz="1600" b="0"/>
            </a:p>
          </p:txBody>
        </p:sp>
        <p:sp>
          <p:nvSpPr>
            <p:cNvPr id="85" name="四角形: 角を丸くする 12">
              <a:extLst>
                <a:ext uri="{FF2B5EF4-FFF2-40B4-BE49-F238E27FC236}">
                  <a16:creationId xmlns:a16="http://schemas.microsoft.com/office/drawing/2014/main" id="{5F343BFC-FD23-3F65-81CD-AB590AB1EFF7}"/>
                </a:ext>
              </a:extLst>
            </p:cNvPr>
            <p:cNvSpPr txBox="1"/>
            <p:nvPr/>
          </p:nvSpPr>
          <p:spPr>
            <a:xfrm>
              <a:off x="6612793" y="146291"/>
              <a:ext cx="1135136" cy="66454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Decision of therapeutic success</a:t>
              </a:r>
              <a:endParaRPr kumimoji="1" lang="ja-JP" altLang="en-US" sz="1600" b="0" kern="1200" dirty="0"/>
            </a:p>
          </p:txBody>
        </p:sp>
      </p:grpSp>
      <p:sp>
        <p:nvSpPr>
          <p:cNvPr id="97" name="矢印: 右 96">
            <a:extLst>
              <a:ext uri="{FF2B5EF4-FFF2-40B4-BE49-F238E27FC236}">
                <a16:creationId xmlns:a16="http://schemas.microsoft.com/office/drawing/2014/main" id="{812B21B6-CAF0-3CC6-49DB-62479384EB08}"/>
              </a:ext>
            </a:extLst>
          </p:cNvPr>
          <p:cNvSpPr/>
          <p:nvPr/>
        </p:nvSpPr>
        <p:spPr bwMode="auto">
          <a:xfrm>
            <a:off x="4095901" y="2720373"/>
            <a:ext cx="146854" cy="12647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8" name="矢印: 右 97">
            <a:extLst>
              <a:ext uri="{FF2B5EF4-FFF2-40B4-BE49-F238E27FC236}">
                <a16:creationId xmlns:a16="http://schemas.microsoft.com/office/drawing/2014/main" id="{FA9470AE-730D-849A-D852-2833007B7FF0}"/>
              </a:ext>
            </a:extLst>
          </p:cNvPr>
          <p:cNvSpPr/>
          <p:nvPr/>
        </p:nvSpPr>
        <p:spPr bwMode="auto">
          <a:xfrm>
            <a:off x="7308648" y="2720371"/>
            <a:ext cx="146854" cy="12647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9" name="矢印: 右 98">
            <a:extLst>
              <a:ext uri="{FF2B5EF4-FFF2-40B4-BE49-F238E27FC236}">
                <a16:creationId xmlns:a16="http://schemas.microsoft.com/office/drawing/2014/main" id="{32EC5EE1-E482-80D1-3B92-74055040783F}"/>
              </a:ext>
            </a:extLst>
          </p:cNvPr>
          <p:cNvSpPr/>
          <p:nvPr/>
        </p:nvSpPr>
        <p:spPr bwMode="auto">
          <a:xfrm>
            <a:off x="5709268" y="2720372"/>
            <a:ext cx="146854" cy="12647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0" name="矢印: 右 99">
            <a:extLst>
              <a:ext uri="{FF2B5EF4-FFF2-40B4-BE49-F238E27FC236}">
                <a16:creationId xmlns:a16="http://schemas.microsoft.com/office/drawing/2014/main" id="{2879429C-DFD2-AD55-5D80-47D4C040EA09}"/>
              </a:ext>
            </a:extLst>
          </p:cNvPr>
          <p:cNvSpPr/>
          <p:nvPr/>
        </p:nvSpPr>
        <p:spPr bwMode="auto">
          <a:xfrm>
            <a:off x="7346002" y="4059551"/>
            <a:ext cx="146854" cy="126473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1" name="矢印: 右 100">
            <a:extLst>
              <a:ext uri="{FF2B5EF4-FFF2-40B4-BE49-F238E27FC236}">
                <a16:creationId xmlns:a16="http://schemas.microsoft.com/office/drawing/2014/main" id="{BE16D21A-2C8A-723D-6194-5DE2C35F9B9F}"/>
              </a:ext>
            </a:extLst>
          </p:cNvPr>
          <p:cNvSpPr/>
          <p:nvPr/>
        </p:nvSpPr>
        <p:spPr bwMode="auto">
          <a:xfrm>
            <a:off x="2501096" y="4060488"/>
            <a:ext cx="146854" cy="126473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2" name="矢印: 右 101">
            <a:extLst>
              <a:ext uri="{FF2B5EF4-FFF2-40B4-BE49-F238E27FC236}">
                <a16:creationId xmlns:a16="http://schemas.microsoft.com/office/drawing/2014/main" id="{A50EFCDA-D20F-9A4F-4EF8-83FABE9FA1C0}"/>
              </a:ext>
            </a:extLst>
          </p:cNvPr>
          <p:cNvSpPr/>
          <p:nvPr/>
        </p:nvSpPr>
        <p:spPr bwMode="auto">
          <a:xfrm>
            <a:off x="4121125" y="4052493"/>
            <a:ext cx="146854" cy="126473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3" name="矢印: 右 102">
            <a:extLst>
              <a:ext uri="{FF2B5EF4-FFF2-40B4-BE49-F238E27FC236}">
                <a16:creationId xmlns:a16="http://schemas.microsoft.com/office/drawing/2014/main" id="{4699BA3B-29D7-419F-5DE6-C62ED909B0BF}"/>
              </a:ext>
            </a:extLst>
          </p:cNvPr>
          <p:cNvSpPr/>
          <p:nvPr/>
        </p:nvSpPr>
        <p:spPr bwMode="auto">
          <a:xfrm>
            <a:off x="5741457" y="4059551"/>
            <a:ext cx="146854" cy="126473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95F8D2AD-1088-670C-A7D5-0E82F2008198}"/>
              </a:ext>
            </a:extLst>
          </p:cNvPr>
          <p:cNvSpPr txBox="1"/>
          <p:nvPr/>
        </p:nvSpPr>
        <p:spPr>
          <a:xfrm>
            <a:off x="1259526" y="4696782"/>
            <a:ext cx="604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Therapeutic Reasoning by Onishi</a:t>
            </a:r>
            <a:endParaRPr kumimoji="1" lang="ja-JP" altLang="en-US" sz="2000" dirty="0"/>
          </a:p>
        </p:txBody>
      </p: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35F941D5-317C-F602-B147-6B116136D84E}"/>
              </a:ext>
            </a:extLst>
          </p:cNvPr>
          <p:cNvGrpSpPr/>
          <p:nvPr/>
        </p:nvGrpSpPr>
        <p:grpSpPr>
          <a:xfrm>
            <a:off x="1089150" y="5122619"/>
            <a:ext cx="1343592" cy="807056"/>
            <a:chOff x="4171" y="139882"/>
            <a:chExt cx="1343592" cy="807056"/>
          </a:xfrm>
          <a:scene3d>
            <a:camera prst="orthographicFront"/>
            <a:lightRig rig="flat" dir="t"/>
          </a:scene3d>
        </p:grpSpPr>
        <p:sp>
          <p:nvSpPr>
            <p:cNvPr id="138" name="四角形: 角を丸くする 137">
              <a:extLst>
                <a:ext uri="{FF2B5EF4-FFF2-40B4-BE49-F238E27FC236}">
                  <a16:creationId xmlns:a16="http://schemas.microsoft.com/office/drawing/2014/main" id="{56813DBE-D960-4D79-FCAA-D76D1A0ECE4C}"/>
                </a:ext>
              </a:extLst>
            </p:cNvPr>
            <p:cNvSpPr/>
            <p:nvPr/>
          </p:nvSpPr>
          <p:spPr>
            <a:xfrm>
              <a:off x="4171" y="139882"/>
              <a:ext cx="1343592" cy="807056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b="0"/>
            </a:p>
          </p:txBody>
        </p:sp>
        <p:sp>
          <p:nvSpPr>
            <p:cNvPr id="139" name="四角形: 角を丸くする 4">
              <a:extLst>
                <a:ext uri="{FF2B5EF4-FFF2-40B4-BE49-F238E27FC236}">
                  <a16:creationId xmlns:a16="http://schemas.microsoft.com/office/drawing/2014/main" id="{A4D42CAD-1834-1451-FDAF-87A4D7A445BE}"/>
                </a:ext>
              </a:extLst>
            </p:cNvPr>
            <p:cNvSpPr txBox="1"/>
            <p:nvPr/>
          </p:nvSpPr>
          <p:spPr>
            <a:xfrm>
              <a:off x="27809" y="163520"/>
              <a:ext cx="1296316" cy="7597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Problem identification</a:t>
              </a:r>
              <a:endParaRPr kumimoji="1" lang="ja-JP" altLang="en-US" sz="1600" b="0" kern="1200" dirty="0"/>
            </a:p>
          </p:txBody>
        </p:sp>
      </p:grpSp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8E6F07F3-9B3A-25D6-6ED3-FBEB9717B8A4}"/>
              </a:ext>
            </a:extLst>
          </p:cNvPr>
          <p:cNvGrpSpPr/>
          <p:nvPr/>
        </p:nvGrpSpPr>
        <p:grpSpPr>
          <a:xfrm>
            <a:off x="2702282" y="5122619"/>
            <a:ext cx="1343592" cy="807056"/>
            <a:chOff x="1617303" y="139882"/>
            <a:chExt cx="1343592" cy="807056"/>
          </a:xfrm>
          <a:scene3d>
            <a:camera prst="orthographicFront"/>
            <a:lightRig rig="flat" dir="t"/>
          </a:scene3d>
        </p:grpSpPr>
        <p:sp>
          <p:nvSpPr>
            <p:cNvPr id="136" name="四角形: 角を丸くする 135">
              <a:extLst>
                <a:ext uri="{FF2B5EF4-FFF2-40B4-BE49-F238E27FC236}">
                  <a16:creationId xmlns:a16="http://schemas.microsoft.com/office/drawing/2014/main" id="{ABE3E093-88F6-E565-D684-71F853BD0CA0}"/>
                </a:ext>
              </a:extLst>
            </p:cNvPr>
            <p:cNvSpPr/>
            <p:nvPr/>
          </p:nvSpPr>
          <p:spPr>
            <a:xfrm>
              <a:off x="1617303" y="139882"/>
              <a:ext cx="1343592" cy="807056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b="0"/>
            </a:p>
          </p:txBody>
        </p:sp>
        <p:sp>
          <p:nvSpPr>
            <p:cNvPr id="137" name="四角形: 角を丸くする 6">
              <a:extLst>
                <a:ext uri="{FF2B5EF4-FFF2-40B4-BE49-F238E27FC236}">
                  <a16:creationId xmlns:a16="http://schemas.microsoft.com/office/drawing/2014/main" id="{64FA5408-7C11-3A1B-A404-31607A73AF2D}"/>
                </a:ext>
              </a:extLst>
            </p:cNvPr>
            <p:cNvSpPr txBox="1"/>
            <p:nvPr/>
          </p:nvSpPr>
          <p:spPr>
            <a:xfrm>
              <a:off x="1640941" y="163520"/>
              <a:ext cx="1296316" cy="7597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Specifying what to intervene</a:t>
              </a:r>
              <a:endParaRPr kumimoji="1" lang="ja-JP" altLang="en-US" sz="1600" b="0" kern="1200" dirty="0"/>
            </a:p>
          </p:txBody>
        </p:sp>
      </p:grp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E718FFAF-FF8F-3840-3D04-5579B71DF720}"/>
              </a:ext>
            </a:extLst>
          </p:cNvPr>
          <p:cNvGrpSpPr/>
          <p:nvPr/>
        </p:nvGrpSpPr>
        <p:grpSpPr>
          <a:xfrm>
            <a:off x="4315414" y="5122619"/>
            <a:ext cx="1343592" cy="807056"/>
            <a:chOff x="3230435" y="139882"/>
            <a:chExt cx="1343592" cy="807056"/>
          </a:xfrm>
          <a:scene3d>
            <a:camera prst="orthographicFront"/>
            <a:lightRig rig="flat" dir="t"/>
          </a:scene3d>
        </p:grpSpPr>
        <p:sp>
          <p:nvSpPr>
            <p:cNvPr id="134" name="四角形: 角を丸くする 133">
              <a:extLst>
                <a:ext uri="{FF2B5EF4-FFF2-40B4-BE49-F238E27FC236}">
                  <a16:creationId xmlns:a16="http://schemas.microsoft.com/office/drawing/2014/main" id="{17365598-3CF4-5AB9-27CA-731608C2AF7C}"/>
                </a:ext>
              </a:extLst>
            </p:cNvPr>
            <p:cNvSpPr/>
            <p:nvPr/>
          </p:nvSpPr>
          <p:spPr>
            <a:xfrm>
              <a:off x="3230435" y="139882"/>
              <a:ext cx="1343592" cy="807056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b="0"/>
            </a:p>
          </p:txBody>
        </p:sp>
        <p:sp>
          <p:nvSpPr>
            <p:cNvPr id="135" name="四角形: 角を丸くする 8">
              <a:extLst>
                <a:ext uri="{FF2B5EF4-FFF2-40B4-BE49-F238E27FC236}">
                  <a16:creationId xmlns:a16="http://schemas.microsoft.com/office/drawing/2014/main" id="{5879E88B-240F-7C1E-1218-4E7712D37FF0}"/>
                </a:ext>
              </a:extLst>
            </p:cNvPr>
            <p:cNvSpPr txBox="1"/>
            <p:nvPr/>
          </p:nvSpPr>
          <p:spPr>
            <a:xfrm>
              <a:off x="3254073" y="163520"/>
              <a:ext cx="1296316" cy="7597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Intervention</a:t>
              </a:r>
              <a:endParaRPr kumimoji="1" lang="ja-JP" altLang="en-US" sz="1600" b="0" kern="1200" dirty="0"/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DA66D742-B487-EE56-8592-54226EA159D0}"/>
              </a:ext>
            </a:extLst>
          </p:cNvPr>
          <p:cNvGrpSpPr/>
          <p:nvPr/>
        </p:nvGrpSpPr>
        <p:grpSpPr>
          <a:xfrm>
            <a:off x="5928545" y="5122619"/>
            <a:ext cx="1343592" cy="807056"/>
            <a:chOff x="4843566" y="139882"/>
            <a:chExt cx="1343592" cy="807056"/>
          </a:xfrm>
          <a:scene3d>
            <a:camera prst="orthographicFront"/>
            <a:lightRig rig="flat" dir="t"/>
          </a:scene3d>
        </p:grpSpPr>
        <p:sp>
          <p:nvSpPr>
            <p:cNvPr id="132" name="四角形: 角を丸くする 131">
              <a:extLst>
                <a:ext uri="{FF2B5EF4-FFF2-40B4-BE49-F238E27FC236}">
                  <a16:creationId xmlns:a16="http://schemas.microsoft.com/office/drawing/2014/main" id="{AAB74C56-418A-AC68-E792-392D6A188179}"/>
                </a:ext>
              </a:extLst>
            </p:cNvPr>
            <p:cNvSpPr/>
            <p:nvPr/>
          </p:nvSpPr>
          <p:spPr>
            <a:xfrm>
              <a:off x="4843566" y="139882"/>
              <a:ext cx="1343592" cy="807056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b="0"/>
            </a:p>
          </p:txBody>
        </p:sp>
        <p:sp>
          <p:nvSpPr>
            <p:cNvPr id="133" name="四角形: 角を丸くする 10">
              <a:extLst>
                <a:ext uri="{FF2B5EF4-FFF2-40B4-BE49-F238E27FC236}">
                  <a16:creationId xmlns:a16="http://schemas.microsoft.com/office/drawing/2014/main" id="{807294BE-1180-1669-BE4A-2CC4C7D3F13F}"/>
                </a:ext>
              </a:extLst>
            </p:cNvPr>
            <p:cNvSpPr txBox="1"/>
            <p:nvPr/>
          </p:nvSpPr>
          <p:spPr>
            <a:xfrm>
              <a:off x="4867204" y="163520"/>
              <a:ext cx="1296316" cy="7597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Monitoring the intervention</a:t>
              </a:r>
              <a:endParaRPr kumimoji="1" lang="ja-JP" altLang="en-US" sz="1600" b="0" kern="1200" dirty="0"/>
            </a:p>
          </p:txBody>
        </p:sp>
      </p:grpSp>
      <p:grpSp>
        <p:nvGrpSpPr>
          <p:cNvPr id="129" name="グループ化 128">
            <a:extLst>
              <a:ext uri="{FF2B5EF4-FFF2-40B4-BE49-F238E27FC236}">
                <a16:creationId xmlns:a16="http://schemas.microsoft.com/office/drawing/2014/main" id="{E67FAA89-4EC2-0FE2-17BD-48ED0695B139}"/>
              </a:ext>
            </a:extLst>
          </p:cNvPr>
          <p:cNvGrpSpPr/>
          <p:nvPr/>
        </p:nvGrpSpPr>
        <p:grpSpPr>
          <a:xfrm>
            <a:off x="7541677" y="5122619"/>
            <a:ext cx="1343592" cy="807056"/>
            <a:chOff x="6456698" y="139882"/>
            <a:chExt cx="1343592" cy="807056"/>
          </a:xfrm>
          <a:scene3d>
            <a:camera prst="orthographicFront"/>
            <a:lightRig rig="flat" dir="t"/>
          </a:scene3d>
        </p:grpSpPr>
        <p:sp>
          <p:nvSpPr>
            <p:cNvPr id="130" name="四角形: 角を丸くする 129">
              <a:extLst>
                <a:ext uri="{FF2B5EF4-FFF2-40B4-BE49-F238E27FC236}">
                  <a16:creationId xmlns:a16="http://schemas.microsoft.com/office/drawing/2014/main" id="{E4DA24BB-A819-B7D2-00AE-4B9BA90092F0}"/>
                </a:ext>
              </a:extLst>
            </p:cNvPr>
            <p:cNvSpPr/>
            <p:nvPr/>
          </p:nvSpPr>
          <p:spPr>
            <a:xfrm>
              <a:off x="6456698" y="139882"/>
              <a:ext cx="1343592" cy="807056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b="0"/>
            </a:p>
          </p:txBody>
        </p:sp>
        <p:sp>
          <p:nvSpPr>
            <p:cNvPr id="131" name="四角形: 角を丸くする 12">
              <a:extLst>
                <a:ext uri="{FF2B5EF4-FFF2-40B4-BE49-F238E27FC236}">
                  <a16:creationId xmlns:a16="http://schemas.microsoft.com/office/drawing/2014/main" id="{65500740-B6CA-C104-06EC-5CF26978294B}"/>
                </a:ext>
              </a:extLst>
            </p:cNvPr>
            <p:cNvSpPr txBox="1"/>
            <p:nvPr/>
          </p:nvSpPr>
          <p:spPr>
            <a:xfrm>
              <a:off x="6480336" y="163520"/>
              <a:ext cx="1296316" cy="7597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Whether intervention is successful</a:t>
              </a:r>
              <a:endParaRPr kumimoji="1" lang="ja-JP" altLang="en-US" sz="1600" b="0" kern="1200" dirty="0"/>
            </a:p>
          </p:txBody>
        </p:sp>
      </p:grpSp>
      <p:sp>
        <p:nvSpPr>
          <p:cNvPr id="149" name="矢印: 右 148">
            <a:extLst>
              <a:ext uri="{FF2B5EF4-FFF2-40B4-BE49-F238E27FC236}">
                <a16:creationId xmlns:a16="http://schemas.microsoft.com/office/drawing/2014/main" id="{ADCCD01D-38C1-827E-F5EB-E60382D05841}"/>
              </a:ext>
            </a:extLst>
          </p:cNvPr>
          <p:cNvSpPr/>
          <p:nvPr/>
        </p:nvSpPr>
        <p:spPr bwMode="auto">
          <a:xfrm>
            <a:off x="7320071" y="5467077"/>
            <a:ext cx="146854" cy="12647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50" name="矢印: 右 149">
            <a:extLst>
              <a:ext uri="{FF2B5EF4-FFF2-40B4-BE49-F238E27FC236}">
                <a16:creationId xmlns:a16="http://schemas.microsoft.com/office/drawing/2014/main" id="{6BAD4B0D-CEC1-951B-6EDE-18BCA59A8EF9}"/>
              </a:ext>
            </a:extLst>
          </p:cNvPr>
          <p:cNvSpPr/>
          <p:nvPr/>
        </p:nvSpPr>
        <p:spPr bwMode="auto">
          <a:xfrm>
            <a:off x="2475165" y="5468014"/>
            <a:ext cx="146854" cy="12647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51" name="矢印: 右 150">
            <a:extLst>
              <a:ext uri="{FF2B5EF4-FFF2-40B4-BE49-F238E27FC236}">
                <a16:creationId xmlns:a16="http://schemas.microsoft.com/office/drawing/2014/main" id="{9B97FED5-6007-D04C-E142-4459A7608681}"/>
              </a:ext>
            </a:extLst>
          </p:cNvPr>
          <p:cNvSpPr/>
          <p:nvPr/>
        </p:nvSpPr>
        <p:spPr bwMode="auto">
          <a:xfrm>
            <a:off x="4095194" y="5460019"/>
            <a:ext cx="146854" cy="12647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52" name="矢印: 右 151">
            <a:extLst>
              <a:ext uri="{FF2B5EF4-FFF2-40B4-BE49-F238E27FC236}">
                <a16:creationId xmlns:a16="http://schemas.microsoft.com/office/drawing/2014/main" id="{EE3A0101-0C1C-F55C-2385-B0747636290A}"/>
              </a:ext>
            </a:extLst>
          </p:cNvPr>
          <p:cNvSpPr/>
          <p:nvPr/>
        </p:nvSpPr>
        <p:spPr bwMode="auto">
          <a:xfrm>
            <a:off x="5715526" y="5467077"/>
            <a:ext cx="146854" cy="12647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53" name="テキスト ボックス 152">
            <a:extLst>
              <a:ext uri="{FF2B5EF4-FFF2-40B4-BE49-F238E27FC236}">
                <a16:creationId xmlns:a16="http://schemas.microsoft.com/office/drawing/2014/main" id="{D7BD5568-143A-6EA1-EA69-6A35F0480F15}"/>
              </a:ext>
            </a:extLst>
          </p:cNvPr>
          <p:cNvSpPr txBox="1"/>
          <p:nvPr/>
        </p:nvSpPr>
        <p:spPr>
          <a:xfrm>
            <a:off x="3466952" y="6099200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0" dirty="0"/>
              <a:t>Clinical decision making should be made by shared decision making</a:t>
            </a:r>
            <a:endParaRPr kumimoji="1" lang="ja-JP" altLang="en-US" sz="1600" b="0" dirty="0"/>
          </a:p>
        </p:txBody>
      </p:sp>
      <p:cxnSp>
        <p:nvCxnSpPr>
          <p:cNvPr id="155" name="直線矢印コネクタ 154">
            <a:extLst>
              <a:ext uri="{FF2B5EF4-FFF2-40B4-BE49-F238E27FC236}">
                <a16:creationId xmlns:a16="http://schemas.microsoft.com/office/drawing/2014/main" id="{E3F35C5F-3F58-F87B-F8C4-3F5EC2F79986}"/>
              </a:ext>
            </a:extLst>
          </p:cNvPr>
          <p:cNvCxnSpPr>
            <a:endCxn id="134" idx="2"/>
          </p:cNvCxnSpPr>
          <p:nvPr/>
        </p:nvCxnSpPr>
        <p:spPr bwMode="auto">
          <a:xfrm flipH="1" flipV="1">
            <a:off x="4987210" y="5929675"/>
            <a:ext cx="60246" cy="1931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24541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0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49" grpId="0" animBg="1"/>
      <p:bldP spid="150" grpId="0" animBg="1"/>
      <p:bldP spid="151" grpId="0" animBg="1"/>
      <p:bldP spid="152" grpId="0" animBg="1"/>
      <p:bldP spid="15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CF92AD-A0D4-2FEF-F288-53A5C21A81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BCD490-B121-C8DC-43AA-CB290047F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Therapeutic Reasoning</a:t>
            </a:r>
            <a:endParaRPr kumimoji="1" lang="ja-JP" altLang="en-US" dirty="0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7F5FFF62-942A-A22A-83A1-F3034177F144}"/>
              </a:ext>
            </a:extLst>
          </p:cNvPr>
          <p:cNvSpPr txBox="1"/>
          <p:nvPr/>
        </p:nvSpPr>
        <p:spPr>
          <a:xfrm>
            <a:off x="1208269" y="1968218"/>
            <a:ext cx="604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Therapeutic Research</a:t>
            </a:r>
            <a:endParaRPr kumimoji="1" lang="ja-JP" altLang="en-US" sz="2000" dirty="0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6EE8F04C-E917-EE4B-779A-66CF09DB0F14}"/>
              </a:ext>
            </a:extLst>
          </p:cNvPr>
          <p:cNvSpPr txBox="1"/>
          <p:nvPr/>
        </p:nvSpPr>
        <p:spPr>
          <a:xfrm>
            <a:off x="1234704" y="3280554"/>
            <a:ext cx="604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Therapeutic Reasoning by De Vries</a:t>
            </a:r>
            <a:endParaRPr kumimoji="1" lang="ja-JP" altLang="en-US" sz="2000" dirty="0"/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35BF26C9-7CF5-D85D-0873-B6E45936E85E}"/>
              </a:ext>
            </a:extLst>
          </p:cNvPr>
          <p:cNvGrpSpPr/>
          <p:nvPr/>
        </p:nvGrpSpPr>
        <p:grpSpPr>
          <a:xfrm>
            <a:off x="1091637" y="2380661"/>
            <a:ext cx="2937978" cy="805899"/>
            <a:chOff x="4155" y="75612"/>
            <a:chExt cx="1329276" cy="805899"/>
          </a:xfrm>
          <a:scene3d>
            <a:camera prst="orthographicFront"/>
            <a:lightRig rig="flat" dir="t"/>
          </a:scene3d>
        </p:grpSpPr>
        <p:sp>
          <p:nvSpPr>
            <p:cNvPr id="77" name="四角形: 角を丸くする 76">
              <a:extLst>
                <a:ext uri="{FF2B5EF4-FFF2-40B4-BE49-F238E27FC236}">
                  <a16:creationId xmlns:a16="http://schemas.microsoft.com/office/drawing/2014/main" id="{BB737B1E-D329-0527-93E3-0C9C06F4136B}"/>
                </a:ext>
              </a:extLst>
            </p:cNvPr>
            <p:cNvSpPr/>
            <p:nvPr/>
          </p:nvSpPr>
          <p:spPr>
            <a:xfrm>
              <a:off x="4155" y="75612"/>
              <a:ext cx="1329276" cy="805899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sz="1600" b="0"/>
            </a:p>
          </p:txBody>
        </p:sp>
        <p:sp>
          <p:nvSpPr>
            <p:cNvPr id="78" name="四角形: 角を丸くする 4">
              <a:extLst>
                <a:ext uri="{FF2B5EF4-FFF2-40B4-BE49-F238E27FC236}">
                  <a16:creationId xmlns:a16="http://schemas.microsoft.com/office/drawing/2014/main" id="{9C5FB81B-05B3-EC5F-13E4-6EB4EEDB87C6}"/>
                </a:ext>
              </a:extLst>
            </p:cNvPr>
            <p:cNvSpPr txBox="1"/>
            <p:nvPr/>
          </p:nvSpPr>
          <p:spPr>
            <a:xfrm>
              <a:off x="27759" y="99216"/>
              <a:ext cx="1282068" cy="75869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altLang="ja-JP" sz="1600" b="0" dirty="0"/>
                <a:t>Developing a research hypothesis</a:t>
              </a:r>
              <a:endParaRPr kumimoji="1" lang="ja-JP" altLang="en-US" sz="1600" b="0" kern="1200" dirty="0"/>
            </a:p>
          </p:txBody>
        </p:sp>
      </p:grp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1690D0FF-189A-2685-B9B6-2A375898B51E}"/>
              </a:ext>
            </a:extLst>
          </p:cNvPr>
          <p:cNvGrpSpPr/>
          <p:nvPr/>
        </p:nvGrpSpPr>
        <p:grpSpPr>
          <a:xfrm>
            <a:off x="4309043" y="2380661"/>
            <a:ext cx="1329276" cy="805899"/>
            <a:chOff x="3221561" y="75612"/>
            <a:chExt cx="1329276" cy="805899"/>
          </a:xfrm>
          <a:scene3d>
            <a:camera prst="orthographicFront"/>
            <a:lightRig rig="flat" dir="t"/>
          </a:scene3d>
        </p:grpSpPr>
        <p:sp>
          <p:nvSpPr>
            <p:cNvPr id="73" name="四角形: 角を丸くする 72">
              <a:extLst>
                <a:ext uri="{FF2B5EF4-FFF2-40B4-BE49-F238E27FC236}">
                  <a16:creationId xmlns:a16="http://schemas.microsoft.com/office/drawing/2014/main" id="{5987D798-2BE5-6552-074D-5100A70CD663}"/>
                </a:ext>
              </a:extLst>
            </p:cNvPr>
            <p:cNvSpPr/>
            <p:nvPr/>
          </p:nvSpPr>
          <p:spPr>
            <a:xfrm>
              <a:off x="3221561" y="75612"/>
              <a:ext cx="1329276" cy="805899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shade val="80000"/>
                <a:hueOff val="0"/>
                <a:satOff val="10222"/>
                <a:lumOff val="13006"/>
                <a:alphaOff val="0"/>
              </a:schemeClr>
            </a:fillRef>
            <a:effectRef idx="1">
              <a:schemeClr val="accent2">
                <a:shade val="80000"/>
                <a:hueOff val="0"/>
                <a:satOff val="10222"/>
                <a:lumOff val="13006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sz="1600" b="0"/>
            </a:p>
          </p:txBody>
        </p:sp>
        <p:sp>
          <p:nvSpPr>
            <p:cNvPr id="74" name="四角形: 角を丸くする 8">
              <a:extLst>
                <a:ext uri="{FF2B5EF4-FFF2-40B4-BE49-F238E27FC236}">
                  <a16:creationId xmlns:a16="http://schemas.microsoft.com/office/drawing/2014/main" id="{9FD6BBEC-9AB0-2028-7952-07F343395543}"/>
                </a:ext>
              </a:extLst>
            </p:cNvPr>
            <p:cNvSpPr txBox="1"/>
            <p:nvPr/>
          </p:nvSpPr>
          <p:spPr>
            <a:xfrm>
              <a:off x="3245165" y="99216"/>
              <a:ext cx="1282068" cy="75869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altLang="ja-JP" sz="1600" b="0" dirty="0"/>
                <a:t>Therapeutic i</a:t>
              </a:r>
              <a:r>
                <a:rPr kumimoji="1" lang="en-US" altLang="ja-JP" sz="1600" b="0" kern="1200" dirty="0"/>
                <a:t>ntervention</a:t>
              </a:r>
              <a:endParaRPr kumimoji="1" lang="ja-JP" altLang="en-US" sz="1600" b="0" kern="1200" dirty="0"/>
            </a:p>
          </p:txBody>
        </p:sp>
      </p:grpSp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D0CF2549-173E-1F72-52FE-90FE984F0979}"/>
              </a:ext>
            </a:extLst>
          </p:cNvPr>
          <p:cNvGrpSpPr/>
          <p:nvPr/>
        </p:nvGrpSpPr>
        <p:grpSpPr>
          <a:xfrm>
            <a:off x="5917747" y="2380661"/>
            <a:ext cx="1329276" cy="805899"/>
            <a:chOff x="4830265" y="75612"/>
            <a:chExt cx="1329276" cy="805899"/>
          </a:xfrm>
          <a:scene3d>
            <a:camera prst="orthographicFront"/>
            <a:lightRig rig="flat" dir="t"/>
          </a:scene3d>
        </p:grpSpPr>
        <p:sp>
          <p:nvSpPr>
            <p:cNvPr id="71" name="四角形: 角を丸くする 70">
              <a:extLst>
                <a:ext uri="{FF2B5EF4-FFF2-40B4-BE49-F238E27FC236}">
                  <a16:creationId xmlns:a16="http://schemas.microsoft.com/office/drawing/2014/main" id="{E5DFB06F-005B-0A76-B767-588BE1E48162}"/>
                </a:ext>
              </a:extLst>
            </p:cNvPr>
            <p:cNvSpPr/>
            <p:nvPr/>
          </p:nvSpPr>
          <p:spPr>
            <a:xfrm>
              <a:off x="4830265" y="75612"/>
              <a:ext cx="1329276" cy="805899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shade val="80000"/>
                <a:hueOff val="0"/>
                <a:satOff val="15333"/>
                <a:lumOff val="19510"/>
                <a:alphaOff val="0"/>
              </a:schemeClr>
            </a:fillRef>
            <a:effectRef idx="1">
              <a:schemeClr val="accent2">
                <a:shade val="80000"/>
                <a:hueOff val="0"/>
                <a:satOff val="15333"/>
                <a:lumOff val="1951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sz="1600" b="0"/>
            </a:p>
          </p:txBody>
        </p:sp>
        <p:sp>
          <p:nvSpPr>
            <p:cNvPr id="72" name="四角形: 角を丸くする 10">
              <a:extLst>
                <a:ext uri="{FF2B5EF4-FFF2-40B4-BE49-F238E27FC236}">
                  <a16:creationId xmlns:a16="http://schemas.microsoft.com/office/drawing/2014/main" id="{FE5E8ACD-48E4-9868-8658-9C3D2101379A}"/>
                </a:ext>
              </a:extLst>
            </p:cNvPr>
            <p:cNvSpPr txBox="1"/>
            <p:nvPr/>
          </p:nvSpPr>
          <p:spPr>
            <a:xfrm>
              <a:off x="4853869" y="99216"/>
              <a:ext cx="1282068" cy="75869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0" tIns="60960" rIns="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Outcome interpretation</a:t>
              </a:r>
              <a:endParaRPr kumimoji="1" lang="ja-JP" altLang="en-US" sz="1600" b="0" kern="1200" dirty="0"/>
            </a:p>
          </p:txBody>
        </p:sp>
      </p:grp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B0178480-47E9-53A9-C326-C93D41C2001B}"/>
              </a:ext>
            </a:extLst>
          </p:cNvPr>
          <p:cNvGrpSpPr/>
          <p:nvPr/>
        </p:nvGrpSpPr>
        <p:grpSpPr>
          <a:xfrm>
            <a:off x="7526450" y="2380661"/>
            <a:ext cx="1329276" cy="805899"/>
            <a:chOff x="6438968" y="75612"/>
            <a:chExt cx="1329276" cy="805899"/>
          </a:xfrm>
          <a:scene3d>
            <a:camera prst="orthographicFront"/>
            <a:lightRig rig="flat" dir="t"/>
          </a:scene3d>
        </p:grpSpPr>
        <p:sp>
          <p:nvSpPr>
            <p:cNvPr id="69" name="四角形: 角を丸くする 68">
              <a:extLst>
                <a:ext uri="{FF2B5EF4-FFF2-40B4-BE49-F238E27FC236}">
                  <a16:creationId xmlns:a16="http://schemas.microsoft.com/office/drawing/2014/main" id="{17BBDE52-8520-88F5-608D-41EC0D114197}"/>
                </a:ext>
              </a:extLst>
            </p:cNvPr>
            <p:cNvSpPr/>
            <p:nvPr/>
          </p:nvSpPr>
          <p:spPr>
            <a:xfrm>
              <a:off x="6438968" y="75612"/>
              <a:ext cx="1329276" cy="805899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shade val="80000"/>
                <a:hueOff val="0"/>
                <a:satOff val="20444"/>
                <a:lumOff val="26013"/>
                <a:alphaOff val="0"/>
              </a:schemeClr>
            </a:fillRef>
            <a:effectRef idx="1">
              <a:schemeClr val="accent2">
                <a:shade val="80000"/>
                <a:hueOff val="0"/>
                <a:satOff val="20444"/>
                <a:lumOff val="26013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sz="1600" b="0"/>
            </a:p>
          </p:txBody>
        </p:sp>
        <p:sp>
          <p:nvSpPr>
            <p:cNvPr id="70" name="四角形: 角を丸くする 12">
              <a:extLst>
                <a:ext uri="{FF2B5EF4-FFF2-40B4-BE49-F238E27FC236}">
                  <a16:creationId xmlns:a16="http://schemas.microsoft.com/office/drawing/2014/main" id="{2E2F6A24-75D2-2805-0950-88C6ABA96BE5}"/>
                </a:ext>
              </a:extLst>
            </p:cNvPr>
            <p:cNvSpPr txBox="1"/>
            <p:nvPr/>
          </p:nvSpPr>
          <p:spPr>
            <a:xfrm>
              <a:off x="6462572" y="99216"/>
              <a:ext cx="1282068" cy="75869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Draw </a:t>
              </a:r>
              <a:r>
                <a:rPr kumimoji="1" lang="en-US" altLang="ja-JP" sz="1600" b="0" kern="1200"/>
                <a:t>a conclusion</a:t>
              </a:r>
              <a:endParaRPr kumimoji="1" lang="ja-JP" altLang="en-US" sz="1600" b="0" kern="1200" dirty="0"/>
            </a:p>
          </p:txBody>
        </p:sp>
      </p:grp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18EA6B89-6B9E-8861-CF82-0E6DB85CF8D6}"/>
              </a:ext>
            </a:extLst>
          </p:cNvPr>
          <p:cNvGrpSpPr/>
          <p:nvPr/>
        </p:nvGrpSpPr>
        <p:grpSpPr>
          <a:xfrm>
            <a:off x="1089150" y="3711453"/>
            <a:ext cx="1355712" cy="822672"/>
            <a:chOff x="3795" y="125616"/>
            <a:chExt cx="1176486" cy="705891"/>
          </a:xfrm>
          <a:scene3d>
            <a:camera prst="orthographicFront"/>
            <a:lightRig rig="flat" dir="t"/>
          </a:scene3d>
        </p:grpSpPr>
        <p:sp>
          <p:nvSpPr>
            <p:cNvPr id="92" name="四角形: 角を丸くする 91">
              <a:extLst>
                <a:ext uri="{FF2B5EF4-FFF2-40B4-BE49-F238E27FC236}">
                  <a16:creationId xmlns:a16="http://schemas.microsoft.com/office/drawing/2014/main" id="{BFA25238-49C0-D332-02F7-26ECDEAC7DE1}"/>
                </a:ext>
              </a:extLst>
            </p:cNvPr>
            <p:cNvSpPr/>
            <p:nvPr/>
          </p:nvSpPr>
          <p:spPr>
            <a:xfrm>
              <a:off x="3795" y="125616"/>
              <a:ext cx="1176486" cy="70589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shade val="8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sz="1600" b="0"/>
            </a:p>
          </p:txBody>
        </p:sp>
        <p:sp>
          <p:nvSpPr>
            <p:cNvPr id="93" name="四角形: 角を丸くする 4">
              <a:extLst>
                <a:ext uri="{FF2B5EF4-FFF2-40B4-BE49-F238E27FC236}">
                  <a16:creationId xmlns:a16="http://schemas.microsoft.com/office/drawing/2014/main" id="{5E66F4DA-3B95-0730-DA30-247472E56C31}"/>
                </a:ext>
              </a:extLst>
            </p:cNvPr>
            <p:cNvSpPr txBox="1"/>
            <p:nvPr/>
          </p:nvSpPr>
          <p:spPr>
            <a:xfrm>
              <a:off x="24470" y="146291"/>
              <a:ext cx="1135136" cy="66454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Problem identification</a:t>
              </a:r>
              <a:endParaRPr kumimoji="1" lang="ja-JP" altLang="en-US" sz="1600" b="0" kern="1200" dirty="0"/>
            </a:p>
          </p:txBody>
        </p:sp>
      </p:grp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B51CE823-3428-24F1-4D27-2224F7907F51}"/>
              </a:ext>
            </a:extLst>
          </p:cNvPr>
          <p:cNvGrpSpPr/>
          <p:nvPr/>
        </p:nvGrpSpPr>
        <p:grpSpPr>
          <a:xfrm>
            <a:off x="2714504" y="3715620"/>
            <a:ext cx="1355712" cy="822672"/>
            <a:chOff x="1650875" y="125616"/>
            <a:chExt cx="1176486" cy="705891"/>
          </a:xfrm>
          <a:scene3d>
            <a:camera prst="orthographicFront"/>
            <a:lightRig rig="flat" dir="t"/>
          </a:scene3d>
        </p:grpSpPr>
        <p:sp>
          <p:nvSpPr>
            <p:cNvPr id="90" name="四角形: 角を丸くする 89">
              <a:extLst>
                <a:ext uri="{FF2B5EF4-FFF2-40B4-BE49-F238E27FC236}">
                  <a16:creationId xmlns:a16="http://schemas.microsoft.com/office/drawing/2014/main" id="{4467FB6D-B307-B995-5B3B-E772A8832FBA}"/>
                </a:ext>
              </a:extLst>
            </p:cNvPr>
            <p:cNvSpPr/>
            <p:nvPr/>
          </p:nvSpPr>
          <p:spPr>
            <a:xfrm>
              <a:off x="1650875" y="125616"/>
              <a:ext cx="1176486" cy="70589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shade val="80000"/>
                <a:hueOff val="0"/>
                <a:satOff val="-2770"/>
                <a:lumOff val="7112"/>
                <a:alphaOff val="0"/>
              </a:schemeClr>
            </a:fillRef>
            <a:effectRef idx="1">
              <a:schemeClr val="accent3">
                <a:shade val="80000"/>
                <a:hueOff val="0"/>
                <a:satOff val="-2770"/>
                <a:lumOff val="7112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sz="1600" b="0"/>
            </a:p>
          </p:txBody>
        </p:sp>
        <p:sp>
          <p:nvSpPr>
            <p:cNvPr id="91" name="四角形: 角を丸くする 6">
              <a:extLst>
                <a:ext uri="{FF2B5EF4-FFF2-40B4-BE49-F238E27FC236}">
                  <a16:creationId xmlns:a16="http://schemas.microsoft.com/office/drawing/2014/main" id="{716E3F09-775E-DF5A-9CD4-CF0947ABD16C}"/>
                </a:ext>
              </a:extLst>
            </p:cNvPr>
            <p:cNvSpPr txBox="1"/>
            <p:nvPr/>
          </p:nvSpPr>
          <p:spPr>
            <a:xfrm>
              <a:off x="1671550" y="146291"/>
              <a:ext cx="1135136" cy="66454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Diagnosis</a:t>
              </a:r>
              <a:endParaRPr kumimoji="1" lang="ja-JP" altLang="en-US" sz="1600" b="0" kern="1200" dirty="0"/>
            </a:p>
          </p:txBody>
        </p:sp>
      </p:grpSp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3F83C833-9276-DF07-7AC2-8A79ED0ABDF8}"/>
              </a:ext>
            </a:extLst>
          </p:cNvPr>
          <p:cNvGrpSpPr/>
          <p:nvPr/>
        </p:nvGrpSpPr>
        <p:grpSpPr>
          <a:xfrm>
            <a:off x="4328164" y="3715620"/>
            <a:ext cx="1355712" cy="822672"/>
            <a:chOff x="3297956" y="125616"/>
            <a:chExt cx="1176486" cy="705891"/>
          </a:xfrm>
          <a:scene3d>
            <a:camera prst="orthographicFront"/>
            <a:lightRig rig="flat" dir="t"/>
          </a:scene3d>
        </p:grpSpPr>
        <p:sp>
          <p:nvSpPr>
            <p:cNvPr id="88" name="四角形: 角を丸くする 87">
              <a:extLst>
                <a:ext uri="{FF2B5EF4-FFF2-40B4-BE49-F238E27FC236}">
                  <a16:creationId xmlns:a16="http://schemas.microsoft.com/office/drawing/2014/main" id="{5F9B197C-47B4-5B02-4BDC-2D9249FEA034}"/>
                </a:ext>
              </a:extLst>
            </p:cNvPr>
            <p:cNvSpPr/>
            <p:nvPr/>
          </p:nvSpPr>
          <p:spPr>
            <a:xfrm>
              <a:off x="3297956" y="125616"/>
              <a:ext cx="1176486" cy="70589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shade val="80000"/>
                <a:hueOff val="0"/>
                <a:satOff val="-5541"/>
                <a:lumOff val="14224"/>
                <a:alphaOff val="0"/>
              </a:schemeClr>
            </a:fillRef>
            <a:effectRef idx="1">
              <a:schemeClr val="accent3">
                <a:shade val="80000"/>
                <a:hueOff val="0"/>
                <a:satOff val="-5541"/>
                <a:lumOff val="14224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sz="1600" b="0"/>
            </a:p>
          </p:txBody>
        </p:sp>
        <p:sp>
          <p:nvSpPr>
            <p:cNvPr id="89" name="四角形: 角を丸くする 8">
              <a:extLst>
                <a:ext uri="{FF2B5EF4-FFF2-40B4-BE49-F238E27FC236}">
                  <a16:creationId xmlns:a16="http://schemas.microsoft.com/office/drawing/2014/main" id="{A7742EC1-1539-EFEA-CAA4-95BE31AAE8A5}"/>
                </a:ext>
              </a:extLst>
            </p:cNvPr>
            <p:cNvSpPr txBox="1"/>
            <p:nvPr/>
          </p:nvSpPr>
          <p:spPr>
            <a:xfrm>
              <a:off x="3318631" y="146291"/>
              <a:ext cx="1135136" cy="66454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Therapy</a:t>
              </a:r>
              <a:endParaRPr kumimoji="1" lang="ja-JP" altLang="en-US" sz="1600" b="0" kern="1200" dirty="0"/>
            </a:p>
          </p:txBody>
        </p:sp>
      </p:grp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3A6696AF-7114-BD5B-202F-770F816BCAAE}"/>
              </a:ext>
            </a:extLst>
          </p:cNvPr>
          <p:cNvGrpSpPr/>
          <p:nvPr/>
        </p:nvGrpSpPr>
        <p:grpSpPr>
          <a:xfrm>
            <a:off x="5950290" y="3715620"/>
            <a:ext cx="1336279" cy="822672"/>
            <a:chOff x="4945037" y="125616"/>
            <a:chExt cx="1176486" cy="705891"/>
          </a:xfrm>
          <a:scene3d>
            <a:camera prst="orthographicFront"/>
            <a:lightRig rig="flat" dir="t"/>
          </a:scene3d>
        </p:grpSpPr>
        <p:sp>
          <p:nvSpPr>
            <p:cNvPr id="86" name="四角形: 角を丸くする 85">
              <a:extLst>
                <a:ext uri="{FF2B5EF4-FFF2-40B4-BE49-F238E27FC236}">
                  <a16:creationId xmlns:a16="http://schemas.microsoft.com/office/drawing/2014/main" id="{87930FA2-B0DD-6971-0E38-DCB9B6E8BCEF}"/>
                </a:ext>
              </a:extLst>
            </p:cNvPr>
            <p:cNvSpPr/>
            <p:nvPr/>
          </p:nvSpPr>
          <p:spPr>
            <a:xfrm>
              <a:off x="4945037" y="125616"/>
              <a:ext cx="1176486" cy="70589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shade val="80000"/>
                <a:hueOff val="0"/>
                <a:satOff val="-8311"/>
                <a:lumOff val="21337"/>
                <a:alphaOff val="0"/>
              </a:schemeClr>
            </a:fillRef>
            <a:effectRef idx="1">
              <a:schemeClr val="accent3">
                <a:shade val="80000"/>
                <a:hueOff val="0"/>
                <a:satOff val="-8311"/>
                <a:lumOff val="21337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sz="1600" b="0"/>
            </a:p>
          </p:txBody>
        </p:sp>
        <p:sp>
          <p:nvSpPr>
            <p:cNvPr id="87" name="四角形: 角を丸くする 10">
              <a:extLst>
                <a:ext uri="{FF2B5EF4-FFF2-40B4-BE49-F238E27FC236}">
                  <a16:creationId xmlns:a16="http://schemas.microsoft.com/office/drawing/2014/main" id="{887BDD44-11D8-6CA1-5EE2-542CF22477A6}"/>
                </a:ext>
              </a:extLst>
            </p:cNvPr>
            <p:cNvSpPr txBox="1"/>
            <p:nvPr/>
          </p:nvSpPr>
          <p:spPr>
            <a:xfrm>
              <a:off x="4965712" y="146291"/>
              <a:ext cx="1135136" cy="66454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Outcome interpretation</a:t>
              </a:r>
              <a:endParaRPr kumimoji="1" lang="ja-JP" altLang="en-US" sz="1600" b="0" kern="1200" dirty="0"/>
            </a:p>
          </p:txBody>
        </p:sp>
      </p:grpSp>
      <p:grpSp>
        <p:nvGrpSpPr>
          <p:cNvPr id="83" name="グループ化 82">
            <a:extLst>
              <a:ext uri="{FF2B5EF4-FFF2-40B4-BE49-F238E27FC236}">
                <a16:creationId xmlns:a16="http://schemas.microsoft.com/office/drawing/2014/main" id="{F25ACB17-A592-DD0D-78C2-539CCAF17373}"/>
              </a:ext>
            </a:extLst>
          </p:cNvPr>
          <p:cNvGrpSpPr/>
          <p:nvPr/>
        </p:nvGrpSpPr>
        <p:grpSpPr>
          <a:xfrm>
            <a:off x="7535241" y="3715620"/>
            <a:ext cx="1336280" cy="822672"/>
            <a:chOff x="6592118" y="125616"/>
            <a:chExt cx="1176486" cy="705891"/>
          </a:xfrm>
          <a:scene3d>
            <a:camera prst="orthographicFront"/>
            <a:lightRig rig="flat" dir="t"/>
          </a:scene3d>
        </p:grpSpPr>
        <p:sp>
          <p:nvSpPr>
            <p:cNvPr id="84" name="四角形: 角を丸くする 83">
              <a:extLst>
                <a:ext uri="{FF2B5EF4-FFF2-40B4-BE49-F238E27FC236}">
                  <a16:creationId xmlns:a16="http://schemas.microsoft.com/office/drawing/2014/main" id="{081AC603-4BC4-AF46-56FE-EFE2F3279481}"/>
                </a:ext>
              </a:extLst>
            </p:cNvPr>
            <p:cNvSpPr/>
            <p:nvPr/>
          </p:nvSpPr>
          <p:spPr>
            <a:xfrm>
              <a:off x="6592118" y="125616"/>
              <a:ext cx="1176486" cy="705891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3">
                <a:shade val="80000"/>
                <a:hueOff val="0"/>
                <a:satOff val="-11081"/>
                <a:lumOff val="28449"/>
                <a:alphaOff val="0"/>
              </a:schemeClr>
            </a:fillRef>
            <a:effectRef idx="1">
              <a:schemeClr val="accent3">
                <a:shade val="80000"/>
                <a:hueOff val="0"/>
                <a:satOff val="-11081"/>
                <a:lumOff val="28449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sz="1600" b="0"/>
            </a:p>
          </p:txBody>
        </p:sp>
        <p:sp>
          <p:nvSpPr>
            <p:cNvPr id="85" name="四角形: 角を丸くする 12">
              <a:extLst>
                <a:ext uri="{FF2B5EF4-FFF2-40B4-BE49-F238E27FC236}">
                  <a16:creationId xmlns:a16="http://schemas.microsoft.com/office/drawing/2014/main" id="{6628A14D-39DD-71BC-D351-ACE198E05DCF}"/>
                </a:ext>
              </a:extLst>
            </p:cNvPr>
            <p:cNvSpPr txBox="1"/>
            <p:nvPr/>
          </p:nvSpPr>
          <p:spPr>
            <a:xfrm>
              <a:off x="6612793" y="146291"/>
              <a:ext cx="1135136" cy="66454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49530" tIns="49530" rIns="49530" bIns="49530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Decision of therapeutic success</a:t>
              </a:r>
              <a:endParaRPr kumimoji="1" lang="ja-JP" altLang="en-US" sz="1600" b="0" kern="1200" dirty="0"/>
            </a:p>
          </p:txBody>
        </p:sp>
      </p:grpSp>
      <p:sp>
        <p:nvSpPr>
          <p:cNvPr id="97" name="矢印: 右 96">
            <a:extLst>
              <a:ext uri="{FF2B5EF4-FFF2-40B4-BE49-F238E27FC236}">
                <a16:creationId xmlns:a16="http://schemas.microsoft.com/office/drawing/2014/main" id="{186B0658-0317-732A-0FBF-B06DBEBAFD7B}"/>
              </a:ext>
            </a:extLst>
          </p:cNvPr>
          <p:cNvSpPr/>
          <p:nvPr/>
        </p:nvSpPr>
        <p:spPr bwMode="auto">
          <a:xfrm>
            <a:off x="4095901" y="2720373"/>
            <a:ext cx="146854" cy="12647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8" name="矢印: 右 97">
            <a:extLst>
              <a:ext uri="{FF2B5EF4-FFF2-40B4-BE49-F238E27FC236}">
                <a16:creationId xmlns:a16="http://schemas.microsoft.com/office/drawing/2014/main" id="{97FC0CA1-F005-D46C-F7FE-0849C0736215}"/>
              </a:ext>
            </a:extLst>
          </p:cNvPr>
          <p:cNvSpPr/>
          <p:nvPr/>
        </p:nvSpPr>
        <p:spPr bwMode="auto">
          <a:xfrm>
            <a:off x="7308648" y="2720371"/>
            <a:ext cx="146854" cy="12647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9" name="矢印: 右 98">
            <a:extLst>
              <a:ext uri="{FF2B5EF4-FFF2-40B4-BE49-F238E27FC236}">
                <a16:creationId xmlns:a16="http://schemas.microsoft.com/office/drawing/2014/main" id="{01458129-2B6B-5A4D-F15D-AA6628B45E70}"/>
              </a:ext>
            </a:extLst>
          </p:cNvPr>
          <p:cNvSpPr/>
          <p:nvPr/>
        </p:nvSpPr>
        <p:spPr bwMode="auto">
          <a:xfrm>
            <a:off x="5709268" y="2720372"/>
            <a:ext cx="146854" cy="12647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0" name="矢印: 右 99">
            <a:extLst>
              <a:ext uri="{FF2B5EF4-FFF2-40B4-BE49-F238E27FC236}">
                <a16:creationId xmlns:a16="http://schemas.microsoft.com/office/drawing/2014/main" id="{83B2AF03-5E2E-EE6F-32C0-8C61C431D095}"/>
              </a:ext>
            </a:extLst>
          </p:cNvPr>
          <p:cNvSpPr/>
          <p:nvPr/>
        </p:nvSpPr>
        <p:spPr bwMode="auto">
          <a:xfrm>
            <a:off x="7346002" y="4059551"/>
            <a:ext cx="146854" cy="126473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1" name="矢印: 右 100">
            <a:extLst>
              <a:ext uri="{FF2B5EF4-FFF2-40B4-BE49-F238E27FC236}">
                <a16:creationId xmlns:a16="http://schemas.microsoft.com/office/drawing/2014/main" id="{77FE1FB4-31F4-EDEE-BF19-830647582525}"/>
              </a:ext>
            </a:extLst>
          </p:cNvPr>
          <p:cNvSpPr/>
          <p:nvPr/>
        </p:nvSpPr>
        <p:spPr bwMode="auto">
          <a:xfrm>
            <a:off x="2501096" y="4060488"/>
            <a:ext cx="146854" cy="126473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2" name="矢印: 右 101">
            <a:extLst>
              <a:ext uri="{FF2B5EF4-FFF2-40B4-BE49-F238E27FC236}">
                <a16:creationId xmlns:a16="http://schemas.microsoft.com/office/drawing/2014/main" id="{76DFDB14-9E5B-1AA9-1EB3-8220BD218D0B}"/>
              </a:ext>
            </a:extLst>
          </p:cNvPr>
          <p:cNvSpPr/>
          <p:nvPr/>
        </p:nvSpPr>
        <p:spPr bwMode="auto">
          <a:xfrm>
            <a:off x="4121125" y="4052493"/>
            <a:ext cx="146854" cy="126473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3" name="矢印: 右 102">
            <a:extLst>
              <a:ext uri="{FF2B5EF4-FFF2-40B4-BE49-F238E27FC236}">
                <a16:creationId xmlns:a16="http://schemas.microsoft.com/office/drawing/2014/main" id="{FB89BA93-AABC-6EF3-3001-FE883C4B6899}"/>
              </a:ext>
            </a:extLst>
          </p:cNvPr>
          <p:cNvSpPr/>
          <p:nvPr/>
        </p:nvSpPr>
        <p:spPr bwMode="auto">
          <a:xfrm>
            <a:off x="5741457" y="4059551"/>
            <a:ext cx="146854" cy="126473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7F83F9F6-E657-7093-C172-5AC2B3EEB7C0}"/>
              </a:ext>
            </a:extLst>
          </p:cNvPr>
          <p:cNvSpPr txBox="1"/>
          <p:nvPr/>
        </p:nvSpPr>
        <p:spPr>
          <a:xfrm>
            <a:off x="1259526" y="4696782"/>
            <a:ext cx="6048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Therapeutic Reasoning by Onishi</a:t>
            </a:r>
            <a:endParaRPr kumimoji="1" lang="ja-JP" altLang="en-US" sz="2000" dirty="0"/>
          </a:p>
        </p:txBody>
      </p: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5366E4CE-F516-2C16-A4A4-94A27CEC50A5}"/>
              </a:ext>
            </a:extLst>
          </p:cNvPr>
          <p:cNvGrpSpPr/>
          <p:nvPr/>
        </p:nvGrpSpPr>
        <p:grpSpPr>
          <a:xfrm>
            <a:off x="1089150" y="5122619"/>
            <a:ext cx="1343592" cy="807056"/>
            <a:chOff x="4171" y="139882"/>
            <a:chExt cx="1343592" cy="807056"/>
          </a:xfrm>
          <a:scene3d>
            <a:camera prst="orthographicFront"/>
            <a:lightRig rig="flat" dir="t"/>
          </a:scene3d>
        </p:grpSpPr>
        <p:sp>
          <p:nvSpPr>
            <p:cNvPr id="138" name="四角形: 角を丸くする 137">
              <a:extLst>
                <a:ext uri="{FF2B5EF4-FFF2-40B4-BE49-F238E27FC236}">
                  <a16:creationId xmlns:a16="http://schemas.microsoft.com/office/drawing/2014/main" id="{57D5A59F-0BF7-4537-E92B-E44CEB789876}"/>
                </a:ext>
              </a:extLst>
            </p:cNvPr>
            <p:cNvSpPr/>
            <p:nvPr/>
          </p:nvSpPr>
          <p:spPr>
            <a:xfrm>
              <a:off x="4171" y="139882"/>
              <a:ext cx="1343592" cy="807056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b="0"/>
            </a:p>
          </p:txBody>
        </p:sp>
        <p:sp>
          <p:nvSpPr>
            <p:cNvPr id="139" name="四角形: 角を丸くする 4">
              <a:extLst>
                <a:ext uri="{FF2B5EF4-FFF2-40B4-BE49-F238E27FC236}">
                  <a16:creationId xmlns:a16="http://schemas.microsoft.com/office/drawing/2014/main" id="{4EBBCAC2-5EA9-A016-342D-67DB8F87F5B5}"/>
                </a:ext>
              </a:extLst>
            </p:cNvPr>
            <p:cNvSpPr txBox="1"/>
            <p:nvPr/>
          </p:nvSpPr>
          <p:spPr>
            <a:xfrm>
              <a:off x="27809" y="163520"/>
              <a:ext cx="1296316" cy="7597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Problem identification</a:t>
              </a:r>
              <a:endParaRPr kumimoji="1" lang="ja-JP" altLang="en-US" sz="1600" b="0" kern="1200" dirty="0"/>
            </a:p>
          </p:txBody>
        </p:sp>
      </p:grpSp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6145881E-4330-D3D8-7A79-10BC3A9B5627}"/>
              </a:ext>
            </a:extLst>
          </p:cNvPr>
          <p:cNvGrpSpPr/>
          <p:nvPr/>
        </p:nvGrpSpPr>
        <p:grpSpPr>
          <a:xfrm>
            <a:off x="2702282" y="5122619"/>
            <a:ext cx="1343592" cy="807056"/>
            <a:chOff x="1617303" y="139882"/>
            <a:chExt cx="1343592" cy="807056"/>
          </a:xfrm>
          <a:scene3d>
            <a:camera prst="orthographicFront"/>
            <a:lightRig rig="flat" dir="t"/>
          </a:scene3d>
        </p:grpSpPr>
        <p:sp>
          <p:nvSpPr>
            <p:cNvPr id="136" name="四角形: 角を丸くする 135">
              <a:extLst>
                <a:ext uri="{FF2B5EF4-FFF2-40B4-BE49-F238E27FC236}">
                  <a16:creationId xmlns:a16="http://schemas.microsoft.com/office/drawing/2014/main" id="{F66AAE55-6B8D-3319-CA99-D39F1112563A}"/>
                </a:ext>
              </a:extLst>
            </p:cNvPr>
            <p:cNvSpPr/>
            <p:nvPr/>
          </p:nvSpPr>
          <p:spPr>
            <a:xfrm>
              <a:off x="1617303" y="139882"/>
              <a:ext cx="1343592" cy="807056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b="0"/>
            </a:p>
          </p:txBody>
        </p:sp>
        <p:sp>
          <p:nvSpPr>
            <p:cNvPr id="137" name="四角形: 角を丸くする 6">
              <a:extLst>
                <a:ext uri="{FF2B5EF4-FFF2-40B4-BE49-F238E27FC236}">
                  <a16:creationId xmlns:a16="http://schemas.microsoft.com/office/drawing/2014/main" id="{47B33006-6FF8-5940-F2E7-7AD6A5A15903}"/>
                </a:ext>
              </a:extLst>
            </p:cNvPr>
            <p:cNvSpPr txBox="1"/>
            <p:nvPr/>
          </p:nvSpPr>
          <p:spPr>
            <a:xfrm>
              <a:off x="1640941" y="163520"/>
              <a:ext cx="1296316" cy="7597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Specifying what to intervene</a:t>
              </a:r>
              <a:endParaRPr kumimoji="1" lang="ja-JP" altLang="en-US" sz="1600" b="0" kern="1200" dirty="0"/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C08C6C2D-D05B-C301-4B38-79B7AB551945}"/>
              </a:ext>
            </a:extLst>
          </p:cNvPr>
          <p:cNvGrpSpPr/>
          <p:nvPr/>
        </p:nvGrpSpPr>
        <p:grpSpPr>
          <a:xfrm>
            <a:off x="5928545" y="5122619"/>
            <a:ext cx="1343592" cy="807056"/>
            <a:chOff x="4843566" y="139882"/>
            <a:chExt cx="1343592" cy="807056"/>
          </a:xfrm>
          <a:scene3d>
            <a:camera prst="orthographicFront"/>
            <a:lightRig rig="flat" dir="t"/>
          </a:scene3d>
        </p:grpSpPr>
        <p:sp>
          <p:nvSpPr>
            <p:cNvPr id="132" name="四角形: 角を丸くする 131">
              <a:extLst>
                <a:ext uri="{FF2B5EF4-FFF2-40B4-BE49-F238E27FC236}">
                  <a16:creationId xmlns:a16="http://schemas.microsoft.com/office/drawing/2014/main" id="{142E763D-6182-EE69-DD19-8671D5CB7B85}"/>
                </a:ext>
              </a:extLst>
            </p:cNvPr>
            <p:cNvSpPr/>
            <p:nvPr/>
          </p:nvSpPr>
          <p:spPr>
            <a:xfrm>
              <a:off x="4843566" y="139882"/>
              <a:ext cx="1343592" cy="807056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b="0"/>
            </a:p>
          </p:txBody>
        </p:sp>
        <p:sp>
          <p:nvSpPr>
            <p:cNvPr id="133" name="四角形: 角を丸くする 10">
              <a:extLst>
                <a:ext uri="{FF2B5EF4-FFF2-40B4-BE49-F238E27FC236}">
                  <a16:creationId xmlns:a16="http://schemas.microsoft.com/office/drawing/2014/main" id="{A7F892B3-60DE-7216-24A1-A5C36E2D566C}"/>
                </a:ext>
              </a:extLst>
            </p:cNvPr>
            <p:cNvSpPr txBox="1"/>
            <p:nvPr/>
          </p:nvSpPr>
          <p:spPr>
            <a:xfrm>
              <a:off x="4867204" y="163520"/>
              <a:ext cx="1296316" cy="7597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Monitoring the intervention</a:t>
              </a:r>
              <a:endParaRPr kumimoji="1" lang="ja-JP" altLang="en-US" sz="1600" b="0" kern="1200" dirty="0"/>
            </a:p>
          </p:txBody>
        </p:sp>
      </p:grpSp>
      <p:grpSp>
        <p:nvGrpSpPr>
          <p:cNvPr id="129" name="グループ化 128">
            <a:extLst>
              <a:ext uri="{FF2B5EF4-FFF2-40B4-BE49-F238E27FC236}">
                <a16:creationId xmlns:a16="http://schemas.microsoft.com/office/drawing/2014/main" id="{3B6A48BE-B72B-E5B0-6DF2-7988E9A2DEDC}"/>
              </a:ext>
            </a:extLst>
          </p:cNvPr>
          <p:cNvGrpSpPr/>
          <p:nvPr/>
        </p:nvGrpSpPr>
        <p:grpSpPr>
          <a:xfrm>
            <a:off x="7541677" y="5122619"/>
            <a:ext cx="1343592" cy="807056"/>
            <a:chOff x="6456698" y="139882"/>
            <a:chExt cx="1343592" cy="807056"/>
          </a:xfrm>
          <a:scene3d>
            <a:camera prst="orthographicFront"/>
            <a:lightRig rig="flat" dir="t"/>
          </a:scene3d>
        </p:grpSpPr>
        <p:sp>
          <p:nvSpPr>
            <p:cNvPr id="130" name="四角形: 角を丸くする 129">
              <a:extLst>
                <a:ext uri="{FF2B5EF4-FFF2-40B4-BE49-F238E27FC236}">
                  <a16:creationId xmlns:a16="http://schemas.microsoft.com/office/drawing/2014/main" id="{B43B4662-B61C-AC8A-6B48-0BA9ADF9361C}"/>
                </a:ext>
              </a:extLst>
            </p:cNvPr>
            <p:cNvSpPr/>
            <p:nvPr/>
          </p:nvSpPr>
          <p:spPr>
            <a:xfrm>
              <a:off x="6456698" y="139882"/>
              <a:ext cx="1343592" cy="807056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b="0"/>
            </a:p>
          </p:txBody>
        </p:sp>
        <p:sp>
          <p:nvSpPr>
            <p:cNvPr id="131" name="四角形: 角を丸くする 12">
              <a:extLst>
                <a:ext uri="{FF2B5EF4-FFF2-40B4-BE49-F238E27FC236}">
                  <a16:creationId xmlns:a16="http://schemas.microsoft.com/office/drawing/2014/main" id="{37F127EB-78CE-13BD-B5BE-335597C1EE09}"/>
                </a:ext>
              </a:extLst>
            </p:cNvPr>
            <p:cNvSpPr txBox="1"/>
            <p:nvPr/>
          </p:nvSpPr>
          <p:spPr>
            <a:xfrm>
              <a:off x="6480336" y="163520"/>
              <a:ext cx="1296316" cy="7597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600" b="0" kern="1200" dirty="0"/>
                <a:t>Whether intervention is successful</a:t>
              </a:r>
              <a:endParaRPr kumimoji="1" lang="ja-JP" altLang="en-US" sz="1600" b="0" kern="1200" dirty="0"/>
            </a:p>
          </p:txBody>
        </p:sp>
      </p:grpSp>
      <p:grpSp>
        <p:nvGrpSpPr>
          <p:cNvPr id="140" name="グループ化 139">
            <a:extLst>
              <a:ext uri="{FF2B5EF4-FFF2-40B4-BE49-F238E27FC236}">
                <a16:creationId xmlns:a16="http://schemas.microsoft.com/office/drawing/2014/main" id="{AF721DF5-05F5-2B0E-C09A-49DAE72E0C42}"/>
              </a:ext>
            </a:extLst>
          </p:cNvPr>
          <p:cNvGrpSpPr/>
          <p:nvPr/>
        </p:nvGrpSpPr>
        <p:grpSpPr>
          <a:xfrm>
            <a:off x="2217089" y="6143468"/>
            <a:ext cx="1685488" cy="527062"/>
            <a:chOff x="3230435" y="139882"/>
            <a:chExt cx="1343592" cy="807056"/>
          </a:xfrm>
          <a:scene3d>
            <a:camera prst="orthographicFront"/>
            <a:lightRig rig="flat" dir="t"/>
          </a:scene3d>
        </p:grpSpPr>
        <p:sp>
          <p:nvSpPr>
            <p:cNvPr id="141" name="四角形: 角を丸くする 140">
              <a:extLst>
                <a:ext uri="{FF2B5EF4-FFF2-40B4-BE49-F238E27FC236}">
                  <a16:creationId xmlns:a16="http://schemas.microsoft.com/office/drawing/2014/main" id="{336628A4-8250-78B2-EE6A-E7492903FC76}"/>
                </a:ext>
              </a:extLst>
            </p:cNvPr>
            <p:cNvSpPr/>
            <p:nvPr/>
          </p:nvSpPr>
          <p:spPr>
            <a:xfrm>
              <a:off x="3230435" y="139882"/>
              <a:ext cx="1343592" cy="807056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sz="1400" b="0"/>
            </a:p>
          </p:txBody>
        </p:sp>
        <p:sp>
          <p:nvSpPr>
            <p:cNvPr id="142" name="四角形: 角を丸くする 8">
              <a:extLst>
                <a:ext uri="{FF2B5EF4-FFF2-40B4-BE49-F238E27FC236}">
                  <a16:creationId xmlns:a16="http://schemas.microsoft.com/office/drawing/2014/main" id="{EE78C635-F227-FEFF-7005-EC51C103B057}"/>
                </a:ext>
              </a:extLst>
            </p:cNvPr>
            <p:cNvSpPr txBox="1"/>
            <p:nvPr/>
          </p:nvSpPr>
          <p:spPr>
            <a:xfrm>
              <a:off x="3254073" y="163520"/>
              <a:ext cx="1296316" cy="7597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400" b="0" kern="1200" dirty="0"/>
                <a:t>Goal setting </a:t>
              </a:r>
              <a:r>
                <a:rPr lang="en-US" altLang="ja-JP" sz="1400" b="0" dirty="0"/>
                <a:t>for the </a:t>
              </a:r>
              <a:r>
                <a:rPr kumimoji="1" lang="en-US" altLang="ja-JP" sz="1400" b="0" kern="1200" dirty="0"/>
                <a:t>intervention</a:t>
              </a:r>
              <a:endParaRPr kumimoji="1" lang="ja-JP" altLang="en-US" sz="1400" b="0" kern="1200" dirty="0"/>
            </a:p>
          </p:txBody>
        </p:sp>
      </p:grpSp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117AF794-004D-5CE6-BAAD-BE42567EE161}"/>
              </a:ext>
            </a:extLst>
          </p:cNvPr>
          <p:cNvGrpSpPr/>
          <p:nvPr/>
        </p:nvGrpSpPr>
        <p:grpSpPr>
          <a:xfrm>
            <a:off x="4143562" y="6138241"/>
            <a:ext cx="1685488" cy="527062"/>
            <a:chOff x="3230435" y="139882"/>
            <a:chExt cx="1343592" cy="807056"/>
          </a:xfrm>
          <a:scene3d>
            <a:camera prst="orthographicFront"/>
            <a:lightRig rig="flat" dir="t"/>
          </a:scene3d>
        </p:grpSpPr>
        <p:sp>
          <p:nvSpPr>
            <p:cNvPr id="144" name="四角形: 角を丸くする 143">
              <a:extLst>
                <a:ext uri="{FF2B5EF4-FFF2-40B4-BE49-F238E27FC236}">
                  <a16:creationId xmlns:a16="http://schemas.microsoft.com/office/drawing/2014/main" id="{DAD96DBC-8C39-BD0F-A853-6DDBF51A5D4C}"/>
                </a:ext>
              </a:extLst>
            </p:cNvPr>
            <p:cNvSpPr/>
            <p:nvPr/>
          </p:nvSpPr>
          <p:spPr>
            <a:xfrm>
              <a:off x="3230435" y="139882"/>
              <a:ext cx="1343592" cy="807056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sz="1400" b="0"/>
            </a:p>
          </p:txBody>
        </p:sp>
        <p:sp>
          <p:nvSpPr>
            <p:cNvPr id="145" name="四角形: 角を丸くする 8">
              <a:extLst>
                <a:ext uri="{FF2B5EF4-FFF2-40B4-BE49-F238E27FC236}">
                  <a16:creationId xmlns:a16="http://schemas.microsoft.com/office/drawing/2014/main" id="{8C8F5E67-29E0-C2C4-BEF1-0371A72FA4E7}"/>
                </a:ext>
              </a:extLst>
            </p:cNvPr>
            <p:cNvSpPr txBox="1"/>
            <p:nvPr/>
          </p:nvSpPr>
          <p:spPr>
            <a:xfrm>
              <a:off x="3246252" y="163520"/>
              <a:ext cx="1296316" cy="7597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kumimoji="1" lang="en-US" altLang="ja-JP" sz="1400" b="0" kern="1200" dirty="0"/>
                <a:t>Listing intervention options</a:t>
              </a:r>
              <a:endParaRPr kumimoji="1" lang="ja-JP" altLang="en-US" sz="1400" b="0" kern="1200" dirty="0"/>
            </a:p>
          </p:txBody>
        </p:sp>
      </p:grpSp>
      <p:grpSp>
        <p:nvGrpSpPr>
          <p:cNvPr id="146" name="グループ化 145">
            <a:extLst>
              <a:ext uri="{FF2B5EF4-FFF2-40B4-BE49-F238E27FC236}">
                <a16:creationId xmlns:a16="http://schemas.microsoft.com/office/drawing/2014/main" id="{A447973B-D925-71A0-AB9A-0213E5B42B81}"/>
              </a:ext>
            </a:extLst>
          </p:cNvPr>
          <p:cNvGrpSpPr/>
          <p:nvPr/>
        </p:nvGrpSpPr>
        <p:grpSpPr>
          <a:xfrm>
            <a:off x="6084168" y="6138241"/>
            <a:ext cx="1685488" cy="527062"/>
            <a:chOff x="3230435" y="139882"/>
            <a:chExt cx="1343592" cy="807056"/>
          </a:xfrm>
          <a:scene3d>
            <a:camera prst="orthographicFront"/>
            <a:lightRig rig="flat" dir="t"/>
          </a:scene3d>
        </p:grpSpPr>
        <p:sp>
          <p:nvSpPr>
            <p:cNvPr id="147" name="四角形: 角を丸くする 146">
              <a:extLst>
                <a:ext uri="{FF2B5EF4-FFF2-40B4-BE49-F238E27FC236}">
                  <a16:creationId xmlns:a16="http://schemas.microsoft.com/office/drawing/2014/main" id="{9055FEE1-88A3-BEB3-6DE5-4555CA07A5F0}"/>
                </a:ext>
              </a:extLst>
            </p:cNvPr>
            <p:cNvSpPr/>
            <p:nvPr/>
          </p:nvSpPr>
          <p:spPr>
            <a:xfrm>
              <a:off x="3230435" y="139882"/>
              <a:ext cx="1343592" cy="807056"/>
            </a:xfrm>
            <a:prstGeom prst="roundRect">
              <a:avLst>
                <a:gd name="adj" fmla="val 10000"/>
              </a:avLst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5">
                <a:hueOff val="0"/>
                <a:satOff val="0"/>
                <a:lumOff val="0"/>
                <a:alphaOff val="0"/>
              </a:schemeClr>
            </a:fillRef>
            <a:effectRef idx="1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/>
            <a:lstStyle/>
            <a:p>
              <a:endParaRPr lang="ja-JP" altLang="en-US" sz="1400" b="0"/>
            </a:p>
          </p:txBody>
        </p:sp>
        <p:sp>
          <p:nvSpPr>
            <p:cNvPr id="148" name="四角形: 角を丸くする 8">
              <a:extLst>
                <a:ext uri="{FF2B5EF4-FFF2-40B4-BE49-F238E27FC236}">
                  <a16:creationId xmlns:a16="http://schemas.microsoft.com/office/drawing/2014/main" id="{37224885-5A11-75A4-A2D2-FB150B2717F3}"/>
                </a:ext>
              </a:extLst>
            </p:cNvPr>
            <p:cNvSpPr txBox="1"/>
            <p:nvPr/>
          </p:nvSpPr>
          <p:spPr>
            <a:xfrm>
              <a:off x="3246252" y="163520"/>
              <a:ext cx="1296316" cy="75978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altLang="ja-JP" sz="1400" b="0" dirty="0"/>
                <a:t>Decision making for the </a:t>
              </a:r>
              <a:r>
                <a:rPr kumimoji="1" lang="en-US" altLang="ja-JP" sz="1400" b="0" kern="1200" dirty="0"/>
                <a:t>intervention</a:t>
              </a:r>
              <a:endParaRPr kumimoji="1" lang="ja-JP" altLang="en-US" sz="1400" b="0" kern="1200" dirty="0"/>
            </a:p>
          </p:txBody>
        </p:sp>
      </p:grpSp>
      <p:sp>
        <p:nvSpPr>
          <p:cNvPr id="3" name="矢印: 右 2">
            <a:extLst>
              <a:ext uri="{FF2B5EF4-FFF2-40B4-BE49-F238E27FC236}">
                <a16:creationId xmlns:a16="http://schemas.microsoft.com/office/drawing/2014/main" id="{C599DDE0-B087-DADD-2395-80A63A3C40D1}"/>
              </a:ext>
            </a:extLst>
          </p:cNvPr>
          <p:cNvSpPr/>
          <p:nvPr/>
        </p:nvSpPr>
        <p:spPr bwMode="auto">
          <a:xfrm>
            <a:off x="7320071" y="5467077"/>
            <a:ext cx="146854" cy="12647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" name="矢印: 右 3">
            <a:extLst>
              <a:ext uri="{FF2B5EF4-FFF2-40B4-BE49-F238E27FC236}">
                <a16:creationId xmlns:a16="http://schemas.microsoft.com/office/drawing/2014/main" id="{44F44B79-D63A-2EE3-0B0E-F6B92A197881}"/>
              </a:ext>
            </a:extLst>
          </p:cNvPr>
          <p:cNvSpPr/>
          <p:nvPr/>
        </p:nvSpPr>
        <p:spPr bwMode="auto">
          <a:xfrm>
            <a:off x="2475165" y="5468014"/>
            <a:ext cx="146854" cy="12647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5" name="矢印: 右 4">
            <a:extLst>
              <a:ext uri="{FF2B5EF4-FFF2-40B4-BE49-F238E27FC236}">
                <a16:creationId xmlns:a16="http://schemas.microsoft.com/office/drawing/2014/main" id="{491896C1-B3FE-34FC-0735-369CE53012A8}"/>
              </a:ext>
            </a:extLst>
          </p:cNvPr>
          <p:cNvSpPr/>
          <p:nvPr/>
        </p:nvSpPr>
        <p:spPr bwMode="auto">
          <a:xfrm>
            <a:off x="5883182" y="6338535"/>
            <a:ext cx="146854" cy="12647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矢印: 右 5">
            <a:extLst>
              <a:ext uri="{FF2B5EF4-FFF2-40B4-BE49-F238E27FC236}">
                <a16:creationId xmlns:a16="http://schemas.microsoft.com/office/drawing/2014/main" id="{D2D5FF2E-AE02-0883-9372-345219C60381}"/>
              </a:ext>
            </a:extLst>
          </p:cNvPr>
          <p:cNvSpPr/>
          <p:nvPr/>
        </p:nvSpPr>
        <p:spPr bwMode="auto">
          <a:xfrm>
            <a:off x="3948809" y="6335262"/>
            <a:ext cx="146854" cy="12647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AC94876A-38B9-1A9A-AD28-A33598A3F14A}"/>
              </a:ext>
            </a:extLst>
          </p:cNvPr>
          <p:cNvSpPr/>
          <p:nvPr/>
        </p:nvSpPr>
        <p:spPr bwMode="auto">
          <a:xfrm rot="6520502">
            <a:off x="3244595" y="5976472"/>
            <a:ext cx="146854" cy="12647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7CD94E7B-B7E2-3423-50F3-5D36DF69A839}"/>
              </a:ext>
            </a:extLst>
          </p:cNvPr>
          <p:cNvSpPr/>
          <p:nvPr/>
        </p:nvSpPr>
        <p:spPr bwMode="auto">
          <a:xfrm rot="14716742">
            <a:off x="6578026" y="5968400"/>
            <a:ext cx="146854" cy="12647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90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Blends">
  <a:themeElements>
    <a:clrScheme name="ユーザー定義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FF0000"/>
      </a:accent1>
      <a:accent2>
        <a:srgbClr val="3333FF"/>
      </a:accent2>
      <a:accent3>
        <a:srgbClr val="33CC33"/>
      </a:accent3>
      <a:accent4>
        <a:srgbClr val="CC00CC"/>
      </a:accent4>
      <a:accent5>
        <a:srgbClr val="FFC000"/>
      </a:accent5>
      <a:accent6>
        <a:srgbClr val="FFFF00"/>
      </a:accent6>
      <a:hlink>
        <a:srgbClr val="262699"/>
      </a:hlink>
      <a:folHlink>
        <a:srgbClr val="BF0000"/>
      </a:folHlink>
    </a:clrScheme>
    <a:fontScheme name="Blends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42480</TotalTime>
  <Words>1442</Words>
  <Application>Microsoft Office PowerPoint</Application>
  <PresentationFormat>画面に合わせる (4:3)</PresentationFormat>
  <Paragraphs>231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8" baseType="lpstr">
      <vt:lpstr>Meiryo UI</vt:lpstr>
      <vt:lpstr>ＭＳ Ｐゴシック</vt:lpstr>
      <vt:lpstr>Arial</vt:lpstr>
      <vt:lpstr>Arial Black</vt:lpstr>
      <vt:lpstr>Tahoma</vt:lpstr>
      <vt:lpstr>Times New Roman</vt:lpstr>
      <vt:lpstr>Wingdings</vt:lpstr>
      <vt:lpstr>Blends</vt:lpstr>
      <vt:lpstr>Clinical Reasoning in Primary Care</vt:lpstr>
      <vt:lpstr>Clinical Reasoning</vt:lpstr>
      <vt:lpstr>Evidence-based Medicine (EBM)</vt:lpstr>
      <vt:lpstr>Influences on Diagnostic Reasoning</vt:lpstr>
      <vt:lpstr>Influences on Therapeutic/ Management Reasoning</vt:lpstr>
      <vt:lpstr>What is Lacking in EBM?</vt:lpstr>
      <vt:lpstr>Process Model for Clinical (Diagnostic) Reasoning</vt:lpstr>
      <vt:lpstr>Therapeutic Reasoning</vt:lpstr>
      <vt:lpstr>Therapeutic Reasoning</vt:lpstr>
      <vt:lpstr>Three-layer Cognitive (TLC) Model for Clinical Reasoning</vt:lpstr>
      <vt:lpstr>Three-layer Cognitive (TLC) Model </vt:lpstr>
      <vt:lpstr>Compared with Clinical Judgment Model (Tanner, 2006)</vt:lpstr>
      <vt:lpstr>Definition of Terminologies</vt:lpstr>
      <vt:lpstr>Case Study</vt:lpstr>
      <vt:lpstr>Layer 1 – Targeting</vt:lpstr>
      <vt:lpstr>Layer 2 – Linking</vt:lpstr>
      <vt:lpstr>Layer 3 – Checking</vt:lpstr>
      <vt:lpstr>Integrating Generalism &amp; TLC</vt:lpstr>
      <vt:lpstr>Middle-Range Theories in Treatment Reasoning</vt:lpstr>
      <vt:lpstr>Wrap Up</vt:lpstr>
    </vt:vector>
  </TitlesOfParts>
  <Company>Dept of Medical Education-UIC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臨床問題解決はどう学ばれるか</dc:title>
  <dc:creator>Hirotaka Onishi</dc:creator>
  <cp:lastModifiedBy>Hirotaka Onishi</cp:lastModifiedBy>
  <cp:revision>201</cp:revision>
  <cp:lastPrinted>2023-10-16T23:25:19Z</cp:lastPrinted>
  <dcterms:created xsi:type="dcterms:W3CDTF">2002-12-17T01:51:53Z</dcterms:created>
  <dcterms:modified xsi:type="dcterms:W3CDTF">2025-07-09T01:48:30Z</dcterms:modified>
</cp:coreProperties>
</file>